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0" dirty="0" smtClean="0"/>
              <a:t>PD-1H</a:t>
            </a:r>
            <a:r>
              <a:rPr lang="en-US" dirty="0" smtClean="0"/>
              <a:t> is a newly discovered marker related to the CD28 family of molecules, also known as VISTA. It is a negative regulatory molecule that has found on </a:t>
            </a:r>
            <a:r>
              <a:rPr lang="en-US" dirty="0" err="1" smtClean="0"/>
              <a:t>macrphages</a:t>
            </a:r>
            <a:r>
              <a:rPr lang="en-US" dirty="0" smtClean="0"/>
              <a:t>, dendritic cells, neutrophils, </a:t>
            </a:r>
            <a:r>
              <a:rPr lang="en-US" smtClean="0"/>
              <a:t>NK cells, and T cells.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Anti-PD-1H Antibody Prevents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Graft Versus Host Disease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326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975757" y="1554857"/>
            <a:ext cx="41682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Cells isolated from the bone marrow of a BALB/c mouse are transplanted into a lethally irradiated C57BL/6 mouse. 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While Graft Versus Host Disease (GVHD) normally  causes donor T cells to attack and kill a host, the treatment of host mice with a dose of anti-PD-1H antibody was sufficient to prevent GVHD. 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Adapted from: Flies, D.B., </a:t>
            </a:r>
            <a:r>
              <a:rPr lang="en-US" sz="2000" i="1" dirty="0" smtClean="0"/>
              <a:t>et al</a:t>
            </a:r>
            <a:r>
              <a:rPr lang="en-US" sz="2000" dirty="0" smtClean="0"/>
              <a:t>. 2011. </a:t>
            </a:r>
            <a:r>
              <a:rPr lang="en-US" sz="2000" i="1" dirty="0" smtClean="0"/>
              <a:t>J. Immunol</a:t>
            </a:r>
            <a:r>
              <a:rPr lang="en-US" sz="2000" dirty="0" smtClean="0"/>
              <a:t>. 187: 1537.</a:t>
            </a:r>
            <a:endParaRPr lang="en-US" sz="20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-810417" y="1155861"/>
            <a:ext cx="5673465" cy="5121507"/>
            <a:chOff x="-810417" y="1025236"/>
            <a:chExt cx="5673465" cy="5121507"/>
          </a:xfrm>
        </p:grpSpPr>
        <p:grpSp>
          <p:nvGrpSpPr>
            <p:cNvPr id="66" name="Group 65"/>
            <p:cNvGrpSpPr/>
            <p:nvPr/>
          </p:nvGrpSpPr>
          <p:grpSpPr>
            <a:xfrm>
              <a:off x="-810417" y="2457488"/>
              <a:ext cx="5673465" cy="3689255"/>
              <a:chOff x="-774792" y="1957495"/>
              <a:chExt cx="5673465" cy="3689255"/>
            </a:xfrm>
          </p:grpSpPr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35625" y="2064547"/>
                <a:ext cx="1413165" cy="631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-152400" y="2710831"/>
                <a:ext cx="13890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BALB/c Mouse</a:t>
                </a:r>
                <a:endParaRPr lang="en-US" dirty="0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1763486" y="2909487"/>
                <a:ext cx="1086592" cy="990217"/>
                <a:chOff x="2362200" y="3962400"/>
                <a:chExt cx="1143000" cy="1013968"/>
              </a:xfrm>
            </p:grpSpPr>
            <p:grpSp>
              <p:nvGrpSpPr>
                <p:cNvPr id="45" name="Group 10"/>
                <p:cNvGrpSpPr/>
                <p:nvPr/>
              </p:nvGrpSpPr>
              <p:grpSpPr>
                <a:xfrm>
                  <a:off x="2362200" y="3962400"/>
                  <a:ext cx="1143000" cy="1013968"/>
                  <a:chOff x="4876800" y="4038600"/>
                  <a:chExt cx="1712976" cy="1520952"/>
                </a:xfrm>
              </p:grpSpPr>
              <p:pic>
                <p:nvPicPr>
                  <p:cNvPr id="50" name="Picture 4" descr="\\dopus\groups\marketing\Dzung_Files\Web cell pdf\png\Th1.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screen"/>
                  <a:srcRect/>
                  <a:stretch>
                    <a:fillRect/>
                  </a:stretch>
                </p:blipFill>
                <p:spPr bwMode="auto">
                  <a:xfrm flipH="1">
                    <a:off x="5486400" y="4038600"/>
                    <a:ext cx="1069848" cy="9906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1" name="Picture 5" descr="\\dopus\groups\marketing\Dzung_Files\Web cell pdf\png\Th2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screen"/>
                  <a:srcRect/>
                  <a:stretch>
                    <a:fillRect/>
                  </a:stretch>
                </p:blipFill>
                <p:spPr bwMode="auto">
                  <a:xfrm flipH="1">
                    <a:off x="4876800" y="4038600"/>
                    <a:ext cx="1030224" cy="95097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2" name="Picture 6" descr="\\dopus\groups\marketing\Dzung_Files\Web cell pdf\png\Th9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screen"/>
                  <a:srcRect/>
                  <a:stretch>
                    <a:fillRect/>
                  </a:stretch>
                </p:blipFill>
                <p:spPr bwMode="auto">
                  <a:xfrm flipH="1">
                    <a:off x="5257800" y="4267200"/>
                    <a:ext cx="990600" cy="9906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3" name="Picture 7" descr="\\dopus\groups\marketing\Dzung_Files\Web cell pdf\png\Th17.png"/>
                  <p:cNvPicPr>
                    <a:picLocks noChangeAspect="1" noChangeArrowheads="1"/>
                  </p:cNvPicPr>
                  <p:nvPr/>
                </p:nvPicPr>
                <p:blipFill>
                  <a:blip r:embed="rId8" cstate="screen"/>
                  <a:srcRect/>
                  <a:stretch>
                    <a:fillRect/>
                  </a:stretch>
                </p:blipFill>
                <p:spPr bwMode="auto">
                  <a:xfrm flipH="1">
                    <a:off x="5638800" y="4572000"/>
                    <a:ext cx="950976" cy="95097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4" name="Picture 8" descr="\\dopus\groups\marketing\Dzung_Files\Web cell pdf\png\Th22.png"/>
                  <p:cNvPicPr>
                    <a:picLocks noChangeAspect="1" noChangeArrowheads="1"/>
                  </p:cNvPicPr>
                  <p:nvPr/>
                </p:nvPicPr>
                <p:blipFill>
                  <a:blip r:embed="rId9" cstate="screen"/>
                  <a:srcRect/>
                  <a:stretch>
                    <a:fillRect/>
                  </a:stretch>
                </p:blipFill>
                <p:spPr bwMode="auto">
                  <a:xfrm flipH="1">
                    <a:off x="4876800" y="4648200"/>
                    <a:ext cx="911352" cy="911352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46" name="Oval 45"/>
                <p:cNvSpPr/>
                <p:nvPr/>
              </p:nvSpPr>
              <p:spPr>
                <a:xfrm>
                  <a:off x="3352800" y="4800600"/>
                  <a:ext cx="108857" cy="1016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2438400" y="4800600"/>
                  <a:ext cx="108857" cy="1016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3276600" y="3962400"/>
                  <a:ext cx="108857" cy="1016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2514600" y="3962400"/>
                  <a:ext cx="108857" cy="1016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55" name="Straight Arrow Connector 54"/>
              <p:cNvCxnSpPr/>
              <p:nvPr/>
            </p:nvCxnSpPr>
            <p:spPr>
              <a:xfrm>
                <a:off x="1407225" y="2509284"/>
                <a:ext cx="1741993" cy="8572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241157" y="2210078"/>
                <a:ext cx="21632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Bone Marrow Derived Cells</a:t>
                </a:r>
                <a:endParaRPr lang="en-US" sz="1400" dirty="0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>
              <a:blip r:embed="rId10" cstate="screen"/>
              <a:srcRect/>
              <a:stretch>
                <a:fillRect/>
              </a:stretch>
            </p:blipFill>
            <p:spPr bwMode="auto">
              <a:xfrm>
                <a:off x="3345057" y="1957495"/>
                <a:ext cx="1553616" cy="832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3432349" y="2713427"/>
                <a:ext cx="11559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C57BL/6 Mouse</a:t>
                </a:r>
                <a:endParaRPr lang="en-US" dirty="0"/>
              </a:p>
            </p:txBody>
          </p:sp>
          <p:pic>
            <p:nvPicPr>
              <p:cNvPr id="59" name="Picture 11"/>
              <p:cNvPicPr>
                <a:picLocks noChangeAspect="1" noChangeArrowheads="1"/>
              </p:cNvPicPr>
              <p:nvPr/>
            </p:nvPicPr>
            <p:blipFill>
              <a:blip r:embed="rId11" cstate="screen"/>
              <a:srcRect/>
              <a:stretch>
                <a:fillRect/>
              </a:stretch>
            </p:blipFill>
            <p:spPr bwMode="auto">
              <a:xfrm rot="8797014">
                <a:off x="554477" y="3956411"/>
                <a:ext cx="750038" cy="758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0" name="TextBox 59"/>
              <p:cNvSpPr txBox="1"/>
              <p:nvPr/>
            </p:nvSpPr>
            <p:spPr>
              <a:xfrm>
                <a:off x="-774792" y="4571067"/>
                <a:ext cx="331321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Anti-PD-1H </a:t>
                </a:r>
              </a:p>
              <a:p>
                <a:pPr algn="ctr"/>
                <a:r>
                  <a:rPr lang="en-US" dirty="0" smtClean="0"/>
                  <a:t>Antibody (MH5A)</a:t>
                </a:r>
                <a:endParaRPr lang="en-US" dirty="0"/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>
                <a:off x="3953141" y="3332282"/>
                <a:ext cx="0" cy="14478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3010746" y="4723420"/>
                <a:ext cx="184363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Graft Versus Host Disease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</a:rPr>
                  <a:t>Death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 rot="2695732">
                <a:off x="1623872" y="3328898"/>
                <a:ext cx="1760744" cy="1748403"/>
                <a:chOff x="3606734" y="4543110"/>
                <a:chExt cx="1485885" cy="1460312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3606734" y="4708023"/>
                  <a:ext cx="1305231" cy="1295399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4787819" y="4543110"/>
                  <a:ext cx="304800" cy="304800"/>
                </a:xfrm>
                <a:prstGeom prst="line">
                  <a:avLst/>
                </a:prstGeom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70" name="Picture 9"/>
            <p:cNvPicPr>
              <a:picLocks noChangeAspect="1" noChangeArrowheads="1"/>
            </p:cNvPicPr>
            <p:nvPr/>
          </p:nvPicPr>
          <p:blipFill>
            <a:blip r:embed="rId12" cstate="screen"/>
            <a:srcRect/>
            <a:stretch>
              <a:fillRect/>
            </a:stretch>
          </p:blipFill>
          <p:spPr bwMode="auto">
            <a:xfrm>
              <a:off x="3398322" y="1025236"/>
              <a:ext cx="976164" cy="816428"/>
            </a:xfrm>
            <a:prstGeom prst="triangl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" name="TextBox 70"/>
            <p:cNvSpPr txBox="1"/>
            <p:nvPr/>
          </p:nvSpPr>
          <p:spPr>
            <a:xfrm>
              <a:off x="1531918" y="1184565"/>
              <a:ext cx="2031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Lethal Irradiation </a:t>
              </a:r>
              <a:endParaRPr lang="en-US" dirty="0"/>
            </a:p>
          </p:txBody>
        </p:sp>
        <p:sp>
          <p:nvSpPr>
            <p:cNvPr id="72" name="Lightning Bolt 71"/>
            <p:cNvSpPr/>
            <p:nvPr/>
          </p:nvSpPr>
          <p:spPr>
            <a:xfrm flipH="1">
              <a:off x="3381497" y="1866405"/>
              <a:ext cx="244435" cy="609600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Lightning Bolt 72"/>
            <p:cNvSpPr/>
            <p:nvPr/>
          </p:nvSpPr>
          <p:spPr>
            <a:xfrm flipH="1">
              <a:off x="3723901" y="1878280"/>
              <a:ext cx="244435" cy="609600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Lightning Bolt 73"/>
            <p:cNvSpPr/>
            <p:nvPr/>
          </p:nvSpPr>
          <p:spPr>
            <a:xfrm flipH="1">
              <a:off x="4090057" y="1890155"/>
              <a:ext cx="244435" cy="609600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62</TotalTime>
  <Words>144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Anti-PD-1H Antibody Prevents  Graft Versus Host Disease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11</cp:revision>
  <dcterms:created xsi:type="dcterms:W3CDTF">2012-04-18T21:07:47Z</dcterms:created>
  <dcterms:modified xsi:type="dcterms:W3CDTF">2012-06-28T04:56:59Z</dcterms:modified>
</cp:coreProperties>
</file>