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95" autoAdjust="0"/>
  </p:normalViewPr>
  <p:slideViewPr>
    <p:cSldViewPr snapToGrid="0">
      <p:cViewPr>
        <p:scale>
          <a:sx n="80" d="100"/>
          <a:sy n="80" d="100"/>
        </p:scale>
        <p:origin x="-184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1200" dirty="0" smtClean="0"/>
              <a:t>CD11c and MHC II is highly expressed on cDCs</a:t>
            </a:r>
            <a:r>
              <a:rPr lang="en-US" sz="1200" smtClean="0"/>
              <a:t>, while </a:t>
            </a:r>
            <a:r>
              <a:rPr lang="en-US" sz="1200" dirty="0" smtClean="0"/>
              <a:t>pDCs are phenotyped based on a combination of different markers</a:t>
            </a:r>
            <a:r>
              <a:rPr lang="en-US" sz="1200" baseline="0" dirty="0" smtClean="0"/>
              <a:t> </a:t>
            </a:r>
            <a:r>
              <a:rPr lang="en-US" sz="1200" dirty="0" smtClean="0"/>
              <a:t>(humans: CD303</a:t>
            </a:r>
            <a:r>
              <a:rPr lang="en-US" sz="1200" baseline="30000" dirty="0" smtClean="0"/>
              <a:t>+ </a:t>
            </a:r>
            <a:r>
              <a:rPr lang="en-US" sz="1200" dirty="0" smtClean="0"/>
              <a:t>CD304</a:t>
            </a:r>
            <a:r>
              <a:rPr lang="en-US" sz="1200" baseline="30000" dirty="0" smtClean="0"/>
              <a:t>+ </a:t>
            </a:r>
            <a:r>
              <a:rPr lang="en-US" sz="1200" dirty="0" smtClean="0"/>
              <a:t>CD123</a:t>
            </a:r>
            <a:r>
              <a:rPr lang="en-US" sz="1200" baseline="30000" dirty="0" smtClean="0"/>
              <a:t>+</a:t>
            </a:r>
            <a:r>
              <a:rPr lang="en-US" sz="1200" dirty="0" smtClean="0"/>
              <a:t>; mouse: CD11c</a:t>
            </a:r>
            <a:r>
              <a:rPr lang="en-US" sz="1200" baseline="30000" dirty="0" smtClean="0"/>
              <a:t>int </a:t>
            </a:r>
            <a:r>
              <a:rPr lang="en-US" sz="1200" dirty="0" smtClean="0"/>
              <a:t>B220</a:t>
            </a:r>
            <a:r>
              <a:rPr lang="en-US" sz="1200" baseline="30000" dirty="0" smtClean="0"/>
              <a:t>+ </a:t>
            </a:r>
            <a:r>
              <a:rPr lang="en-US" sz="1200" dirty="0" smtClean="0"/>
              <a:t>pDCA-1</a:t>
            </a:r>
            <a:r>
              <a:rPr lang="en-US" sz="1200" baseline="30000" dirty="0" smtClean="0"/>
              <a:t>+ </a:t>
            </a:r>
            <a:r>
              <a:rPr lang="en-US" sz="1200" dirty="0" smtClean="0"/>
              <a:t>CD11b</a:t>
            </a:r>
            <a:r>
              <a:rPr lang="en-US" sz="1200" baseline="30000" dirty="0" smtClean="0"/>
              <a:t>-</a:t>
            </a:r>
            <a:r>
              <a:rPr lang="en-US" sz="1200" dirty="0" smtClean="0"/>
              <a:t>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Plasmacytoid Dendritic Cells: Primers </a:t>
            </a:r>
            <a:r>
              <a:rPr lang="en-US" smtClean="0">
                <a:solidFill>
                  <a:schemeClr val="bg1"/>
                </a:solidFill>
              </a:rPr>
              <a:t>of Inflammation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572000" y="1756742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Dendritic Cells can often be divided into two subclasses: Plasmacytoid (</a:t>
            </a:r>
            <a:r>
              <a:rPr lang="en-US" sz="2000" dirty="0" err="1" smtClean="0"/>
              <a:t>pDC</a:t>
            </a:r>
            <a:r>
              <a:rPr lang="en-US" sz="2000" dirty="0" smtClean="0"/>
              <a:t>) and Conventional (</a:t>
            </a:r>
            <a:r>
              <a:rPr lang="en-US" sz="2000" dirty="0" err="1" smtClean="0"/>
              <a:t>cDC</a:t>
            </a:r>
            <a:r>
              <a:rPr lang="en-US" sz="2000" dirty="0" smtClean="0"/>
              <a:t>).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Brussel </a:t>
            </a:r>
            <a:r>
              <a:rPr lang="en-US" sz="2000" i="1" dirty="0" smtClean="0"/>
              <a:t>et al</a:t>
            </a:r>
            <a:r>
              <a:rPr lang="en-US" sz="2000" dirty="0" smtClean="0"/>
              <a:t>. showed that pDCs can stimulate cDCs to produce IL-12, which induces several cells of the immune system to produce IFN</a:t>
            </a:r>
            <a:r>
              <a:rPr lang="el-GR" sz="2000" dirty="0" smtClean="0"/>
              <a:t>γ</a:t>
            </a:r>
            <a:r>
              <a:rPr lang="en-US" sz="2000" dirty="0" smtClean="0"/>
              <a:t>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This promotes inflammation and can effectively limit viral infection or tumor growth.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Adapted from: Brussel, I.V., </a:t>
            </a:r>
            <a:r>
              <a:rPr lang="en-US" sz="2000" i="1" dirty="0" smtClean="0"/>
              <a:t>et al</a:t>
            </a:r>
            <a:r>
              <a:rPr lang="en-US" sz="2000" dirty="0" smtClean="0"/>
              <a:t>. 2012. </a:t>
            </a:r>
            <a:r>
              <a:rPr lang="en-US" sz="2000" i="1" dirty="0" smtClean="0"/>
              <a:t>Mediators Inflamm</a:t>
            </a:r>
            <a:r>
              <a:rPr lang="en-US" sz="2000" dirty="0" smtClean="0"/>
              <a:t>. Epub 2012 Jul 18.</a:t>
            </a:r>
            <a:endParaRPr lang="en-US" sz="2000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427514" y="1306288"/>
            <a:ext cx="3968818" cy="5082437"/>
            <a:chOff x="457200" y="76200"/>
            <a:chExt cx="6763157" cy="8660847"/>
          </a:xfrm>
        </p:grpSpPr>
        <p:pic>
          <p:nvPicPr>
            <p:cNvPr id="63" name="Picture 2" descr="\\dopus\groups\marketing\Dzung_Files\Web cell pdf\png\dendritic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482215" y="76200"/>
              <a:ext cx="1937385" cy="1270417"/>
            </a:xfrm>
            <a:prstGeom prst="rect">
              <a:avLst/>
            </a:prstGeom>
            <a:noFill/>
          </p:spPr>
        </p:pic>
        <p:pic>
          <p:nvPicPr>
            <p:cNvPr id="64" name="Picture 2" descr="\\dopus\groups\marketing\Dzung_Files\Web cell pdf\png\dendritic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rgbClr val="FFFF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 rot="10800000">
              <a:off x="2743200" y="1904999"/>
              <a:ext cx="1937385" cy="1270417"/>
            </a:xfrm>
            <a:prstGeom prst="rect">
              <a:avLst/>
            </a:prstGeom>
            <a:noFill/>
          </p:spPr>
        </p:pic>
        <p:pic>
          <p:nvPicPr>
            <p:cNvPr id="68" name="Picture 3" descr="\\dopus\groups\marketing\Dzung_Files\Web cell pdf\png\NK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" y="5040868"/>
              <a:ext cx="1055585" cy="1074435"/>
            </a:xfrm>
            <a:prstGeom prst="rect">
              <a:avLst/>
            </a:prstGeom>
            <a:noFill/>
          </p:spPr>
        </p:pic>
        <p:pic>
          <p:nvPicPr>
            <p:cNvPr id="69" name="Picture 4" descr="\\dopus\groups\marketing\Dzung_Files\Web cell pdf\png\Th1.png"/>
            <p:cNvPicPr>
              <a:picLocks noChangeAspect="1" noChangeArrowheads="1"/>
            </p:cNvPicPr>
            <p:nvPr/>
          </p:nvPicPr>
          <p:blipFill>
            <a:blip r:embed="rId6" cstate="print"/>
            <a:srcRect l="24032" t="17088" r="25502" b="17766"/>
            <a:stretch>
              <a:fillRect/>
            </a:stretch>
          </p:blipFill>
          <p:spPr bwMode="auto">
            <a:xfrm>
              <a:off x="3733800" y="5040868"/>
              <a:ext cx="1187534" cy="1149834"/>
            </a:xfrm>
            <a:prstGeom prst="rect">
              <a:avLst/>
            </a:prstGeom>
            <a:noFill/>
          </p:spPr>
        </p:pic>
        <p:pic>
          <p:nvPicPr>
            <p:cNvPr id="70" name="Picture 5" descr="\\dopus\groups\marketing\Dzung_Files\Web cell pdf\png\web-bcell.png"/>
            <p:cNvPicPr>
              <a:picLocks noChangeAspect="1" noChangeArrowheads="1"/>
            </p:cNvPicPr>
            <p:nvPr/>
          </p:nvPicPr>
          <p:blipFill>
            <a:blip r:embed="rId7" cstate="print"/>
            <a:srcRect l="28029" t="20281" r="25523" b="18862"/>
            <a:stretch>
              <a:fillRect/>
            </a:stretch>
          </p:blipFill>
          <p:spPr bwMode="auto">
            <a:xfrm>
              <a:off x="5462337" y="5040869"/>
              <a:ext cx="1151181" cy="1131332"/>
            </a:xfrm>
            <a:prstGeom prst="rect">
              <a:avLst/>
            </a:prstGeom>
            <a:noFill/>
          </p:spPr>
        </p:pic>
        <p:pic>
          <p:nvPicPr>
            <p:cNvPr id="71" name="Picture 4" descr="\\dopus\groups\marketing\Dzung_Files\Web cell pdf\png\Th1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l="24032" t="17088" r="25502" b="17766"/>
            <a:stretch>
              <a:fillRect/>
            </a:stretch>
          </p:blipFill>
          <p:spPr bwMode="auto">
            <a:xfrm>
              <a:off x="1981200" y="5040868"/>
              <a:ext cx="1187534" cy="1149834"/>
            </a:xfrm>
            <a:prstGeom prst="rect">
              <a:avLst/>
            </a:prstGeom>
            <a:noFill/>
          </p:spPr>
        </p:pic>
        <p:grpSp>
          <p:nvGrpSpPr>
            <p:cNvPr id="72" name="Group 71"/>
            <p:cNvGrpSpPr/>
            <p:nvPr/>
          </p:nvGrpSpPr>
          <p:grpSpPr>
            <a:xfrm rot="16200000">
              <a:off x="3256662" y="1848738"/>
              <a:ext cx="452601" cy="260324"/>
              <a:chOff x="3052599" y="7480810"/>
              <a:chExt cx="1114119" cy="856714"/>
            </a:xfrm>
          </p:grpSpPr>
          <p:sp>
            <p:nvSpPr>
              <p:cNvPr id="73" name="Freeform 72"/>
              <p:cNvSpPr/>
              <p:nvPr/>
            </p:nvSpPr>
            <p:spPr>
              <a:xfrm rot="5318118">
                <a:off x="3409900" y="7123510"/>
                <a:ext cx="399517" cy="1114118"/>
              </a:xfrm>
              <a:custGeom>
                <a:avLst/>
                <a:gdLst>
                  <a:gd name="connsiteX0" fmla="*/ 0 w 244548"/>
                  <a:gd name="connsiteY0" fmla="*/ 0 h 701749"/>
                  <a:gd name="connsiteX1" fmla="*/ 0 w 244548"/>
                  <a:gd name="connsiteY1" fmla="*/ 0 h 701749"/>
                  <a:gd name="connsiteX2" fmla="*/ 21265 w 244548"/>
                  <a:gd name="connsiteY2" fmla="*/ 95693 h 701749"/>
                  <a:gd name="connsiteX3" fmla="*/ 31897 w 244548"/>
                  <a:gd name="connsiteY3" fmla="*/ 127590 h 701749"/>
                  <a:gd name="connsiteX4" fmla="*/ 74427 w 244548"/>
                  <a:gd name="connsiteY4" fmla="*/ 191386 h 701749"/>
                  <a:gd name="connsiteX5" fmla="*/ 127590 w 244548"/>
                  <a:gd name="connsiteY5" fmla="*/ 233916 h 701749"/>
                  <a:gd name="connsiteX6" fmla="*/ 191386 w 244548"/>
                  <a:gd name="connsiteY6" fmla="*/ 276446 h 701749"/>
                  <a:gd name="connsiteX7" fmla="*/ 212651 w 244548"/>
                  <a:gd name="connsiteY7" fmla="*/ 308344 h 701749"/>
                  <a:gd name="connsiteX8" fmla="*/ 244548 w 244548"/>
                  <a:gd name="connsiteY8" fmla="*/ 318977 h 701749"/>
                  <a:gd name="connsiteX9" fmla="*/ 244548 w 244548"/>
                  <a:gd name="connsiteY9" fmla="*/ 701749 h 701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4548" h="701749">
                    <a:moveTo>
                      <a:pt x="0" y="0"/>
                    </a:moveTo>
                    <a:lnTo>
                      <a:pt x="0" y="0"/>
                    </a:lnTo>
                    <a:cubicBezTo>
                      <a:pt x="7088" y="31898"/>
                      <a:pt x="13340" y="63993"/>
                      <a:pt x="21265" y="95693"/>
                    </a:cubicBezTo>
                    <a:cubicBezTo>
                      <a:pt x="23983" y="106566"/>
                      <a:pt x="26454" y="117793"/>
                      <a:pt x="31897" y="127590"/>
                    </a:cubicBezTo>
                    <a:cubicBezTo>
                      <a:pt x="44309" y="149931"/>
                      <a:pt x="56355" y="173314"/>
                      <a:pt x="74427" y="191386"/>
                    </a:cubicBezTo>
                    <a:cubicBezTo>
                      <a:pt x="136305" y="253261"/>
                      <a:pt x="47101" y="166842"/>
                      <a:pt x="127590" y="233916"/>
                    </a:cubicBezTo>
                    <a:cubicBezTo>
                      <a:pt x="180686" y="278163"/>
                      <a:pt x="135330" y="257762"/>
                      <a:pt x="191386" y="276446"/>
                    </a:cubicBezTo>
                    <a:cubicBezTo>
                      <a:pt x="198474" y="287079"/>
                      <a:pt x="202673" y="300361"/>
                      <a:pt x="212651" y="308344"/>
                    </a:cubicBezTo>
                    <a:cubicBezTo>
                      <a:pt x="221403" y="315345"/>
                      <a:pt x="244548" y="318977"/>
                      <a:pt x="244548" y="318977"/>
                    </a:cubicBezTo>
                    <a:lnTo>
                      <a:pt x="244548" y="701749"/>
                    </a:lnTo>
                  </a:path>
                </a:pathLst>
              </a:custGeom>
              <a:ln w="38100" cap="rnd">
                <a:solidFill>
                  <a:srgbClr val="DEE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  <p:sp>
            <p:nvSpPr>
              <p:cNvPr id="74" name="Freeform 73"/>
              <p:cNvSpPr/>
              <p:nvPr/>
            </p:nvSpPr>
            <p:spPr>
              <a:xfrm rot="5318118" flipH="1">
                <a:off x="3409901" y="7580709"/>
                <a:ext cx="399513" cy="1114118"/>
              </a:xfrm>
              <a:custGeom>
                <a:avLst/>
                <a:gdLst>
                  <a:gd name="connsiteX0" fmla="*/ 0 w 244548"/>
                  <a:gd name="connsiteY0" fmla="*/ 0 h 701749"/>
                  <a:gd name="connsiteX1" fmla="*/ 0 w 244548"/>
                  <a:gd name="connsiteY1" fmla="*/ 0 h 701749"/>
                  <a:gd name="connsiteX2" fmla="*/ 21265 w 244548"/>
                  <a:gd name="connsiteY2" fmla="*/ 95693 h 701749"/>
                  <a:gd name="connsiteX3" fmla="*/ 31897 w 244548"/>
                  <a:gd name="connsiteY3" fmla="*/ 127590 h 701749"/>
                  <a:gd name="connsiteX4" fmla="*/ 74427 w 244548"/>
                  <a:gd name="connsiteY4" fmla="*/ 191386 h 701749"/>
                  <a:gd name="connsiteX5" fmla="*/ 127590 w 244548"/>
                  <a:gd name="connsiteY5" fmla="*/ 233916 h 701749"/>
                  <a:gd name="connsiteX6" fmla="*/ 191386 w 244548"/>
                  <a:gd name="connsiteY6" fmla="*/ 276446 h 701749"/>
                  <a:gd name="connsiteX7" fmla="*/ 212651 w 244548"/>
                  <a:gd name="connsiteY7" fmla="*/ 308344 h 701749"/>
                  <a:gd name="connsiteX8" fmla="*/ 244548 w 244548"/>
                  <a:gd name="connsiteY8" fmla="*/ 318977 h 701749"/>
                  <a:gd name="connsiteX9" fmla="*/ 244548 w 244548"/>
                  <a:gd name="connsiteY9" fmla="*/ 701749 h 701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4548" h="701749">
                    <a:moveTo>
                      <a:pt x="0" y="0"/>
                    </a:moveTo>
                    <a:lnTo>
                      <a:pt x="0" y="0"/>
                    </a:lnTo>
                    <a:cubicBezTo>
                      <a:pt x="7088" y="31898"/>
                      <a:pt x="13340" y="63993"/>
                      <a:pt x="21265" y="95693"/>
                    </a:cubicBezTo>
                    <a:cubicBezTo>
                      <a:pt x="23983" y="106566"/>
                      <a:pt x="26454" y="117793"/>
                      <a:pt x="31897" y="127590"/>
                    </a:cubicBezTo>
                    <a:cubicBezTo>
                      <a:pt x="44309" y="149931"/>
                      <a:pt x="56355" y="173314"/>
                      <a:pt x="74427" y="191386"/>
                    </a:cubicBezTo>
                    <a:cubicBezTo>
                      <a:pt x="136305" y="253261"/>
                      <a:pt x="47101" y="166842"/>
                      <a:pt x="127590" y="233916"/>
                    </a:cubicBezTo>
                    <a:cubicBezTo>
                      <a:pt x="180686" y="278163"/>
                      <a:pt x="135330" y="257762"/>
                      <a:pt x="191386" y="276446"/>
                    </a:cubicBezTo>
                    <a:cubicBezTo>
                      <a:pt x="198474" y="287079"/>
                      <a:pt x="202673" y="300361"/>
                      <a:pt x="212651" y="308344"/>
                    </a:cubicBezTo>
                    <a:cubicBezTo>
                      <a:pt x="221403" y="315345"/>
                      <a:pt x="244548" y="318977"/>
                      <a:pt x="244548" y="318977"/>
                    </a:cubicBezTo>
                    <a:lnTo>
                      <a:pt x="244548" y="701749"/>
                    </a:lnTo>
                  </a:path>
                </a:pathLst>
              </a:custGeom>
              <a:ln w="38100" cap="rnd">
                <a:solidFill>
                  <a:srgbClr val="DEE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cxnSp>
          <p:nvCxnSpPr>
            <p:cNvPr id="75" name="Straight Connector 74"/>
            <p:cNvCxnSpPr/>
            <p:nvPr/>
          </p:nvCxnSpPr>
          <p:spPr>
            <a:xfrm>
              <a:off x="3482962" y="1066800"/>
              <a:ext cx="0" cy="457200"/>
            </a:xfrm>
            <a:prstGeom prst="line">
              <a:avLst/>
            </a:prstGeom>
            <a:ln w="38100">
              <a:solidFill>
                <a:schemeClr val="accent4">
                  <a:lumMod val="40000"/>
                  <a:lumOff val="6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4343399" y="530423"/>
              <a:ext cx="2876958" cy="419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Plasmacytoid Dendritic Cells</a:t>
              </a:r>
              <a:endParaRPr lang="en-US" sz="10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343399" y="2435423"/>
              <a:ext cx="2874226" cy="419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Conventional Dendritic Cells</a:t>
              </a:r>
              <a:endParaRPr lang="en-US" sz="10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854804" y="1902023"/>
              <a:ext cx="789988" cy="419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CD40</a:t>
              </a:r>
              <a:endParaRPr lang="en-US" sz="10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779463" y="1292423"/>
              <a:ext cx="882865" cy="419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CD40L</a:t>
              </a:r>
              <a:endParaRPr lang="en-US" sz="1000" b="1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3352800" y="3640723"/>
              <a:ext cx="304800" cy="3048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22472" y="3623846"/>
              <a:ext cx="751745" cy="419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IL-12</a:t>
              </a:r>
              <a:endParaRPr lang="en-US" sz="1000" dirty="0"/>
            </a:p>
          </p:txBody>
        </p:sp>
        <p:sp>
          <p:nvSpPr>
            <p:cNvPr id="82" name="Oval 81"/>
            <p:cNvSpPr/>
            <p:nvPr/>
          </p:nvSpPr>
          <p:spPr>
            <a:xfrm rot="10800000">
              <a:off x="2133600" y="1845677"/>
              <a:ext cx="304800" cy="3048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447800" y="1828800"/>
              <a:ext cx="735355" cy="419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IFN</a:t>
              </a:r>
              <a:r>
                <a:rPr lang="el-GR" sz="1000" dirty="0" smtClean="0"/>
                <a:t>α</a:t>
              </a:r>
              <a:endParaRPr lang="en-US" sz="1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09600" y="6096000"/>
              <a:ext cx="1049494" cy="419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NK Cells</a:t>
              </a:r>
              <a:endParaRPr lang="en-US" sz="10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963613" y="6096000"/>
              <a:ext cx="1257098" cy="681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 smtClean="0"/>
                <a:t>Cytotoxic </a:t>
              </a:r>
            </a:p>
            <a:p>
              <a:pPr algn="ctr"/>
              <a:r>
                <a:rPr lang="en-US" sz="1000" b="1" dirty="0" smtClean="0"/>
                <a:t>CD8+ Cells</a:t>
              </a:r>
              <a:endParaRPr lang="en-US" sz="1000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820122" y="6096000"/>
              <a:ext cx="1123248" cy="419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 smtClean="0"/>
                <a:t>Th1 Cells</a:t>
              </a:r>
              <a:endParaRPr lang="en-US" sz="10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577421" y="6096000"/>
              <a:ext cx="907450" cy="419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 smtClean="0"/>
                <a:t>B Cells</a:t>
              </a:r>
              <a:endParaRPr lang="en-US" sz="1000" b="1" dirty="0"/>
            </a:p>
          </p:txBody>
        </p:sp>
        <p:sp>
          <p:nvSpPr>
            <p:cNvPr id="88" name="Oval 87"/>
            <p:cNvSpPr/>
            <p:nvPr/>
          </p:nvSpPr>
          <p:spPr>
            <a:xfrm rot="2740773">
              <a:off x="3335107" y="7267492"/>
              <a:ext cx="314411" cy="36802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657601" y="7272893"/>
              <a:ext cx="710772" cy="419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IFN</a:t>
              </a:r>
              <a:r>
                <a:rPr lang="el-GR" sz="1000" dirty="0" smtClean="0"/>
                <a:t>γ</a:t>
              </a:r>
              <a:endParaRPr lang="en-US" sz="1000" dirty="0"/>
            </a:p>
          </p:txBody>
        </p:sp>
        <p:sp>
          <p:nvSpPr>
            <p:cNvPr id="90" name="Right Brace 89"/>
            <p:cNvSpPr/>
            <p:nvPr/>
          </p:nvSpPr>
          <p:spPr>
            <a:xfrm rot="5400000">
              <a:off x="3124200" y="4114800"/>
              <a:ext cx="762000" cy="5486400"/>
            </a:xfrm>
            <a:prstGeom prst="rightBrace">
              <a:avLst>
                <a:gd name="adj1" fmla="val 8333"/>
                <a:gd name="adj2" fmla="val 50242"/>
              </a:avLst>
            </a:prstGeom>
            <a:ln w="28575">
              <a:solidFill>
                <a:srgbClr val="7030A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752599" y="8317468"/>
              <a:ext cx="3606305" cy="419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</a:rPr>
                <a:t>Tumor and Virus-Infected Cell Death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92" name="Arc 91"/>
            <p:cNvSpPr/>
            <p:nvPr/>
          </p:nvSpPr>
          <p:spPr>
            <a:xfrm rot="15605882">
              <a:off x="2164798" y="973416"/>
              <a:ext cx="1644055" cy="1445265"/>
            </a:xfrm>
            <a:prstGeom prst="arc">
              <a:avLst/>
            </a:prstGeom>
            <a:ln w="28575">
              <a:solidFill>
                <a:srgbClr val="7030A0"/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93" name="Arc 92"/>
            <p:cNvSpPr/>
            <p:nvPr/>
          </p:nvSpPr>
          <p:spPr>
            <a:xfrm rot="9812609">
              <a:off x="2229649" y="1239386"/>
              <a:ext cx="1641635" cy="1453457"/>
            </a:xfrm>
            <a:prstGeom prst="arc">
              <a:avLst/>
            </a:prstGeom>
            <a:ln w="28575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3505200" y="2743200"/>
              <a:ext cx="0" cy="838200"/>
            </a:xfrm>
            <a:prstGeom prst="straightConnector1">
              <a:avLst/>
            </a:prstGeom>
            <a:ln w="28575">
              <a:solidFill>
                <a:srgbClr val="7030A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>
              <a:off x="1066800" y="3962400"/>
              <a:ext cx="2133600" cy="10668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H="1">
              <a:off x="2743200" y="4114800"/>
              <a:ext cx="685800" cy="8382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3581400" y="4114800"/>
              <a:ext cx="685800" cy="8382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3810000" y="3962400"/>
              <a:ext cx="1981200" cy="9906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flipH="1">
              <a:off x="990600" y="2209800"/>
              <a:ext cx="1219200" cy="27432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3505200" y="7696200"/>
              <a:ext cx="0" cy="685800"/>
            </a:xfrm>
            <a:prstGeom prst="straightConnector1">
              <a:avLst/>
            </a:prstGeom>
            <a:ln w="28575">
              <a:solidFill>
                <a:srgbClr val="7030A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68</TotalTime>
  <Words>155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Plasmacytoid Dendritic Cells: Primers of Inflammation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klau</cp:lastModifiedBy>
  <cp:revision>12</cp:revision>
  <dcterms:created xsi:type="dcterms:W3CDTF">2012-04-18T21:07:47Z</dcterms:created>
  <dcterms:modified xsi:type="dcterms:W3CDTF">2013-03-04T22:29:23Z</dcterms:modified>
</cp:coreProperties>
</file>