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91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Myriad Pro" pitchFamily="34" charset="0"/>
              </a:rPr>
              <a:t>Immunohistochemistry</a:t>
            </a:r>
            <a:endParaRPr lang="en-US" sz="4000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  <a:effectLst>
            <a:glow rad="101600">
              <a:schemeClr val="bg1">
                <a:alpha val="60000"/>
              </a:schemeClr>
            </a:glow>
          </a:effectLst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V="1">
            <a:off x="1384196" y="4136323"/>
            <a:ext cx="841683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80646" y="3657600"/>
            <a:ext cx="10214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Target-specific</a:t>
            </a:r>
          </a:p>
          <a:p>
            <a:pPr algn="ctr"/>
            <a:r>
              <a:rPr lang="en-US" sz="1100" dirty="0" smtClean="0"/>
              <a:t>1° Antibody</a:t>
            </a:r>
            <a:endParaRPr lang="en-US" sz="11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302079" y="3767139"/>
            <a:ext cx="1143000" cy="525176"/>
            <a:chOff x="2819158" y="3613536"/>
            <a:chExt cx="1619994" cy="711915"/>
          </a:xfrm>
        </p:grpSpPr>
        <p:grpSp>
          <p:nvGrpSpPr>
            <p:cNvPr id="18" name="Group 17"/>
            <p:cNvGrpSpPr/>
            <p:nvPr/>
          </p:nvGrpSpPr>
          <p:grpSpPr>
            <a:xfrm>
              <a:off x="2819158" y="3665481"/>
              <a:ext cx="1619994" cy="659970"/>
              <a:chOff x="257628" y="3292489"/>
              <a:chExt cx="1619994" cy="659970"/>
            </a:xfrm>
          </p:grpSpPr>
          <p:sp>
            <p:nvSpPr>
              <p:cNvPr id="23" name="Cube 22"/>
              <p:cNvSpPr/>
              <p:nvPr/>
            </p:nvSpPr>
            <p:spPr>
              <a:xfrm rot="10454404">
                <a:off x="257628" y="3292489"/>
                <a:ext cx="1619994" cy="659970"/>
              </a:xfrm>
              <a:prstGeom prst="cube">
                <a:avLst>
                  <a:gd name="adj" fmla="val 7868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4" name="Picture 5" descr="https://upload.wikimedia.org/wikipedia/commons/8/8b/PCP4_immunohistochemistry_in_human_cerebellum.jpg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5250" b="-501"/>
              <a:stretch/>
            </p:blipFill>
            <p:spPr bwMode="auto">
              <a:xfrm rot="21174241">
                <a:off x="713803" y="3339116"/>
                <a:ext cx="843854" cy="51149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9" name="Picture 3" descr="\\dopus\groups\marketing\Dzung_Files\Web_Cells\png\Antibody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1773" y="3698115"/>
              <a:ext cx="193526" cy="1935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3" descr="\\dopus\groups\marketing\Dzung_Files\Web_Cells\png\Antibody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5335" y="3613536"/>
              <a:ext cx="193526" cy="1935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3" descr="\\dopus\groups\marketing\Dzung_Files\Web_Cells\png\Antibody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7166" y="3770190"/>
              <a:ext cx="193526" cy="1935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3" descr="\\dopus\groups\marketing\Dzung_Files\Web_Cells\png\Antibody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4023" y="3901873"/>
              <a:ext cx="193526" cy="1935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Group 24"/>
          <p:cNvGrpSpPr/>
          <p:nvPr/>
        </p:nvGrpSpPr>
        <p:grpSpPr>
          <a:xfrm>
            <a:off x="159219" y="3896379"/>
            <a:ext cx="1143000" cy="457200"/>
            <a:chOff x="257628" y="3292489"/>
            <a:chExt cx="1619994" cy="659970"/>
          </a:xfrm>
        </p:grpSpPr>
        <p:sp>
          <p:nvSpPr>
            <p:cNvPr id="26" name="Cube 25"/>
            <p:cNvSpPr/>
            <p:nvPr/>
          </p:nvSpPr>
          <p:spPr>
            <a:xfrm rot="10454404">
              <a:off x="257628" y="3292489"/>
              <a:ext cx="1619994" cy="659970"/>
            </a:xfrm>
            <a:prstGeom prst="cube">
              <a:avLst>
                <a:gd name="adj" fmla="val 7868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5" descr="https://upload.wikimedia.org/wikipedia/commons/8/8b/PCP4_immunohistochemistry_in_human_cerebellum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5250" b="-501"/>
            <a:stretch/>
          </p:blipFill>
          <p:spPr bwMode="auto">
            <a:xfrm rot="21174241">
              <a:off x="713803" y="3339116"/>
              <a:ext cx="843854" cy="5114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4" name="Group 33"/>
          <p:cNvGrpSpPr/>
          <p:nvPr/>
        </p:nvGrpSpPr>
        <p:grpSpPr>
          <a:xfrm>
            <a:off x="6602654" y="2247802"/>
            <a:ext cx="2361071" cy="1111513"/>
            <a:chOff x="5277857" y="1504002"/>
            <a:chExt cx="1143000" cy="457200"/>
          </a:xfrm>
        </p:grpSpPr>
        <p:sp>
          <p:nvSpPr>
            <p:cNvPr id="35" name="Cube 34"/>
            <p:cNvSpPr/>
            <p:nvPr/>
          </p:nvSpPr>
          <p:spPr>
            <a:xfrm rot="10454404">
              <a:off x="5277857" y="1504002"/>
              <a:ext cx="1143000" cy="457200"/>
            </a:xfrm>
            <a:prstGeom prst="cube">
              <a:avLst>
                <a:gd name="adj" fmla="val 7868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6" name="Picture 5" descr="https://upload.wikimedia.org/wikipedia/commons/8/8b/PCP4_immunohistochemistry_in_human_cerebellum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5250" b="-501"/>
            <a:stretch/>
          </p:blipFill>
          <p:spPr bwMode="auto">
            <a:xfrm rot="21222036">
              <a:off x="5580124" y="1542362"/>
              <a:ext cx="588338" cy="3566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38" name="Straight Arrow Connector 37"/>
          <p:cNvCxnSpPr/>
          <p:nvPr/>
        </p:nvCxnSpPr>
        <p:spPr>
          <a:xfrm flipV="1">
            <a:off x="3549259" y="3333516"/>
            <a:ext cx="745033" cy="4824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921631" y="3143872"/>
            <a:ext cx="11412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Enzyme-labeled 2° antibody</a:t>
            </a:r>
            <a:endParaRPr lang="en-US" sz="11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4394611" y="2826407"/>
            <a:ext cx="1143000" cy="677158"/>
            <a:chOff x="5411608" y="2423985"/>
            <a:chExt cx="1619994" cy="905162"/>
          </a:xfrm>
        </p:grpSpPr>
        <p:grpSp>
          <p:nvGrpSpPr>
            <p:cNvPr id="41" name="Group 40"/>
            <p:cNvGrpSpPr/>
            <p:nvPr/>
          </p:nvGrpSpPr>
          <p:grpSpPr>
            <a:xfrm>
              <a:off x="5411608" y="2617232"/>
              <a:ext cx="1619994" cy="711915"/>
              <a:chOff x="5578724" y="1963918"/>
              <a:chExt cx="1619994" cy="711915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5578724" y="2015863"/>
                <a:ext cx="1619994" cy="659970"/>
                <a:chOff x="257628" y="3292489"/>
                <a:chExt cx="1619994" cy="659970"/>
              </a:xfrm>
            </p:grpSpPr>
            <p:sp>
              <p:nvSpPr>
                <p:cNvPr id="55" name="Cube 54"/>
                <p:cNvSpPr/>
                <p:nvPr/>
              </p:nvSpPr>
              <p:spPr>
                <a:xfrm rot="10454404">
                  <a:off x="257628" y="3292489"/>
                  <a:ext cx="1619994" cy="659970"/>
                </a:xfrm>
                <a:prstGeom prst="cube">
                  <a:avLst>
                    <a:gd name="adj" fmla="val 7868"/>
                  </a:avLst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56" name="Picture 5" descr="https://upload.wikimedia.org/wikipedia/commons/8/8b/PCP4_immunohistochemistry_in_human_cerebellum.jpg"/>
                <p:cNvPicPr>
                  <a:picLocks noChangeAspect="1" noChangeArrowheads="1"/>
                </p:cNvPicPr>
                <p:nvPr/>
              </p:nvPicPr>
              <p:blipFill rotWithShape="1">
                <a:blip r:embed="rId7" cstate="print">
                  <a:grayscl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75250" b="-501"/>
                <a:stretch/>
              </p:blipFill>
              <p:spPr bwMode="auto">
                <a:xfrm rot="21174241">
                  <a:off x="713803" y="3339116"/>
                  <a:ext cx="843854" cy="51149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51" name="Picture 3" descr="\\dopus\groups\marketing\Dzung_Files\Web_Cells\png\Antibody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1339" y="2048497"/>
                <a:ext cx="193526" cy="1935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2" name="Picture 3" descr="\\dopus\groups\marketing\Dzung_Files\Web_Cells\png\Antibody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4901" y="1963918"/>
                <a:ext cx="193526" cy="1935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3" name="Picture 3" descr="\\dopus\groups\marketing\Dzung_Files\Web_Cells\png\Antibody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46732" y="2120572"/>
                <a:ext cx="193526" cy="1935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4" name="Picture 3" descr="\\dopus\groups\marketing\Dzung_Files\Web_Cells\png\Antibody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13589" y="2252255"/>
                <a:ext cx="193526" cy="1935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42" name="Picture 6" descr="\\dopus\groups\marketing\Dzung_Files\Web_Cells\png\Antibody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5720813" y="2583203"/>
              <a:ext cx="237216" cy="237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6" descr="\\dopus\groups\marketing\Dzung_Files\Web_Cells\png\Antibody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5977332" y="2470943"/>
              <a:ext cx="237216" cy="237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6" descr="\\dopus\groups\marketing\Dzung_Files\Web_Cells\png\Antibody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6479141" y="2536670"/>
              <a:ext cx="237216" cy="237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6" descr="\\dopus\groups\marketing\Dzung_Files\Web_Cells\png\Antibody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6621391" y="2761946"/>
              <a:ext cx="237216" cy="237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" name="Pie 45"/>
            <p:cNvSpPr/>
            <p:nvPr/>
          </p:nvSpPr>
          <p:spPr>
            <a:xfrm rot="2700639">
              <a:off x="6626155" y="2495250"/>
              <a:ext cx="137160" cy="137160"/>
            </a:xfrm>
            <a:prstGeom prst="pie">
              <a:avLst/>
            </a:prstGeom>
            <a:solidFill>
              <a:schemeClr val="accent3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Pie 46"/>
            <p:cNvSpPr/>
            <p:nvPr/>
          </p:nvSpPr>
          <p:spPr>
            <a:xfrm rot="2700639">
              <a:off x="6778555" y="2697048"/>
              <a:ext cx="137160" cy="137160"/>
            </a:xfrm>
            <a:prstGeom prst="pie">
              <a:avLst/>
            </a:prstGeom>
            <a:solidFill>
              <a:schemeClr val="accent3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Pie 47"/>
            <p:cNvSpPr/>
            <p:nvPr/>
          </p:nvSpPr>
          <p:spPr>
            <a:xfrm rot="2700639">
              <a:off x="6124606" y="2423985"/>
              <a:ext cx="137160" cy="137160"/>
            </a:xfrm>
            <a:prstGeom prst="pie">
              <a:avLst/>
            </a:prstGeom>
            <a:solidFill>
              <a:schemeClr val="accent3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Pie 48"/>
            <p:cNvSpPr/>
            <p:nvPr/>
          </p:nvSpPr>
          <p:spPr>
            <a:xfrm rot="2700639">
              <a:off x="5863996" y="2532571"/>
              <a:ext cx="137160" cy="137160"/>
            </a:xfrm>
            <a:prstGeom prst="pie">
              <a:avLst/>
            </a:prstGeom>
            <a:solidFill>
              <a:schemeClr val="accent3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Straight Arrow Connector 56"/>
          <p:cNvCxnSpPr/>
          <p:nvPr/>
        </p:nvCxnSpPr>
        <p:spPr>
          <a:xfrm flipV="1">
            <a:off x="5654180" y="2910707"/>
            <a:ext cx="774989" cy="2122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549257" y="4346067"/>
            <a:ext cx="745033" cy="4824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336966" y="2720297"/>
            <a:ext cx="11412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Substrate</a:t>
            </a:r>
            <a:endParaRPr lang="en-US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2632286" y="4587310"/>
            <a:ext cx="14875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Fluorescently-labeled</a:t>
            </a:r>
          </a:p>
          <a:p>
            <a:pPr algn="ctr"/>
            <a:r>
              <a:rPr lang="en-US" sz="1100" dirty="0" smtClean="0"/>
              <a:t>2° antibody</a:t>
            </a:r>
            <a:endParaRPr lang="en-US" sz="1100" dirty="0"/>
          </a:p>
        </p:txBody>
      </p:sp>
      <p:grpSp>
        <p:nvGrpSpPr>
          <p:cNvPr id="61" name="Group 60"/>
          <p:cNvGrpSpPr/>
          <p:nvPr/>
        </p:nvGrpSpPr>
        <p:grpSpPr>
          <a:xfrm>
            <a:off x="4424071" y="4666150"/>
            <a:ext cx="1143000" cy="563058"/>
            <a:chOff x="2819158" y="3613536"/>
            <a:chExt cx="1619994" cy="711915"/>
          </a:xfrm>
        </p:grpSpPr>
        <p:grpSp>
          <p:nvGrpSpPr>
            <p:cNvPr id="62" name="Group 61"/>
            <p:cNvGrpSpPr/>
            <p:nvPr/>
          </p:nvGrpSpPr>
          <p:grpSpPr>
            <a:xfrm>
              <a:off x="2819158" y="3665481"/>
              <a:ext cx="1619994" cy="659970"/>
              <a:chOff x="257628" y="3292489"/>
              <a:chExt cx="1619994" cy="659970"/>
            </a:xfrm>
          </p:grpSpPr>
          <p:sp>
            <p:nvSpPr>
              <p:cNvPr id="67" name="Cube 66"/>
              <p:cNvSpPr/>
              <p:nvPr/>
            </p:nvSpPr>
            <p:spPr>
              <a:xfrm rot="10454404">
                <a:off x="257628" y="3292489"/>
                <a:ext cx="1619994" cy="659970"/>
              </a:xfrm>
              <a:prstGeom prst="cube">
                <a:avLst>
                  <a:gd name="adj" fmla="val 7868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8" name="Picture 5" descr="https://upload.wikimedia.org/wikipedia/commons/8/8b/PCP4_immunohistochemistry_in_human_cerebellum.jpg"/>
              <p:cNvPicPr>
                <a:picLocks noChangeAspect="1" noChangeArrowheads="1"/>
              </p:cNvPicPr>
              <p:nvPr/>
            </p:nvPicPr>
            <p:blipFill rotWithShape="1">
              <a:blip r:embed="rId10" cstate="print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5250" b="-501"/>
              <a:stretch/>
            </p:blipFill>
            <p:spPr bwMode="auto">
              <a:xfrm rot="21174241">
                <a:off x="713803" y="3339116"/>
                <a:ext cx="843854" cy="51149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63" name="Picture 3" descr="\\dopus\groups\marketing\Dzung_Files\Web_Cells\png\Antibody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1773" y="3698115"/>
              <a:ext cx="193526" cy="1935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3" descr="\\dopus\groups\marketing\Dzung_Files\Web_Cells\png\Antibody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5335" y="3613536"/>
              <a:ext cx="193526" cy="1935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3" descr="\\dopus\groups\marketing\Dzung_Files\Web_Cells\png\Antibody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7166" y="3770190"/>
              <a:ext cx="193526" cy="1935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3" descr="\\dopus\groups\marketing\Dzung_Files\Web_Cells\png\Antibody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4023" y="3901873"/>
              <a:ext cx="193526" cy="1935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9" name="Picture 3" descr="\\dopus\groups\marketing\Dzung_Files\Web_Cells\png\Antibod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676522" y="4701048"/>
            <a:ext cx="136544" cy="14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3" descr="\\dopus\groups\marketing\Dzung_Files\Web_Cells\png\Antibody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856975" y="4582035"/>
            <a:ext cx="149584" cy="156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3" descr="\\dopus\groups\marketing\Dzung_Files\Web_Cells\png\Antibody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183720" y="4611132"/>
            <a:ext cx="162293" cy="16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3" descr="\\dopus\groups\marketing\Dzung_Files\Web_Cells\png\Antibody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288206" y="4780817"/>
            <a:ext cx="153785" cy="16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xplosion 1 6"/>
          <p:cNvSpPr/>
          <p:nvPr/>
        </p:nvSpPr>
        <p:spPr>
          <a:xfrm>
            <a:off x="4673098" y="4587442"/>
            <a:ext cx="111529" cy="142892"/>
          </a:xfrm>
          <a:prstGeom prst="irregularSeal1">
            <a:avLst/>
          </a:prstGeom>
          <a:solidFill>
            <a:schemeClr val="accent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Explosion 1 72"/>
          <p:cNvSpPr/>
          <p:nvPr/>
        </p:nvSpPr>
        <p:spPr>
          <a:xfrm>
            <a:off x="4833953" y="4489702"/>
            <a:ext cx="111529" cy="142892"/>
          </a:xfrm>
          <a:prstGeom prst="irregularSeal1">
            <a:avLst/>
          </a:prstGeom>
          <a:solidFill>
            <a:schemeClr val="accent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Explosion 1 73"/>
          <p:cNvSpPr/>
          <p:nvPr/>
        </p:nvSpPr>
        <p:spPr>
          <a:xfrm>
            <a:off x="5246467" y="4539687"/>
            <a:ext cx="111529" cy="142892"/>
          </a:xfrm>
          <a:prstGeom prst="irregularSeal1">
            <a:avLst/>
          </a:prstGeom>
          <a:solidFill>
            <a:schemeClr val="accent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Explosion 1 74"/>
          <p:cNvSpPr/>
          <p:nvPr/>
        </p:nvSpPr>
        <p:spPr>
          <a:xfrm>
            <a:off x="5373700" y="4708865"/>
            <a:ext cx="111529" cy="142892"/>
          </a:xfrm>
          <a:prstGeom prst="irregularSeal1">
            <a:avLst/>
          </a:prstGeom>
          <a:solidFill>
            <a:schemeClr val="accent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913" y="4605747"/>
            <a:ext cx="1847571" cy="138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TextBox 82"/>
          <p:cNvSpPr txBox="1"/>
          <p:nvPr/>
        </p:nvSpPr>
        <p:spPr>
          <a:xfrm>
            <a:off x="3872654" y="5686375"/>
            <a:ext cx="2581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Immunofluorescent Immunohistochemistry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888651" y="1716683"/>
            <a:ext cx="2581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Chromogenic</a:t>
            </a:r>
          </a:p>
          <a:p>
            <a:pPr algn="ctr"/>
            <a:r>
              <a:rPr lang="en-US" b="1" dirty="0" smtClean="0">
                <a:solidFill>
                  <a:srgbClr val="7030A0"/>
                </a:solidFill>
              </a:rPr>
              <a:t>Immunohistochemistry</a:t>
            </a:r>
            <a:endParaRPr lang="en-US" b="1" dirty="0">
              <a:solidFill>
                <a:srgbClr val="7030A0"/>
              </a:solidFill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5706203" y="4967821"/>
            <a:ext cx="774989" cy="2122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426</TotalTime>
  <Words>19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Immunohistochemistry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Edward Chen</cp:lastModifiedBy>
  <cp:revision>23</cp:revision>
  <dcterms:created xsi:type="dcterms:W3CDTF">2012-04-18T21:07:47Z</dcterms:created>
  <dcterms:modified xsi:type="dcterms:W3CDTF">2015-06-19T21:39:50Z</dcterms:modified>
</cp:coreProperties>
</file>