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EA2A-13FA-4A37-B382-87197DD2F517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5DC3-F603-4ABF-AE37-B32060D65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EA2A-13FA-4A37-B382-87197DD2F517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5DC3-F603-4ABF-AE37-B32060D65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EA2A-13FA-4A37-B382-87197DD2F517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5DC3-F603-4ABF-AE37-B32060D65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EA2A-13FA-4A37-B382-87197DD2F517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5DC3-F603-4ABF-AE37-B32060D65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EA2A-13FA-4A37-B382-87197DD2F517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5DC3-F603-4ABF-AE37-B32060D65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EA2A-13FA-4A37-B382-87197DD2F517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5DC3-F603-4ABF-AE37-B32060D65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EA2A-13FA-4A37-B382-87197DD2F517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5DC3-F603-4ABF-AE37-B32060D65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EA2A-13FA-4A37-B382-87197DD2F517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5DC3-F603-4ABF-AE37-B32060D65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EA2A-13FA-4A37-B382-87197DD2F517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5DC3-F603-4ABF-AE37-B32060D65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EA2A-13FA-4A37-B382-87197DD2F517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5DC3-F603-4ABF-AE37-B32060D65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EA2A-13FA-4A37-B382-87197DD2F517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5DC3-F603-4ABF-AE37-B32060D65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2EA2A-13FA-4A37-B382-87197DD2F517}" type="datetimeFigureOut">
              <a:rPr lang="en-US" smtClean="0"/>
              <a:t>03/04/2013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F5DC3-F603-4ABF-AE37-B32060D65C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066799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861539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Myriad Pro" pitchFamily="34" charset="0"/>
              </a:rPr>
              <a:t>Lectins</a:t>
            </a:r>
            <a:r>
              <a:rPr lang="en-US" dirty="0" smtClean="0">
                <a:solidFill>
                  <a:schemeClr val="bg1"/>
                </a:solidFill>
                <a:latin typeface="Myriad Pro" pitchFamily="34" charset="0"/>
              </a:rPr>
              <a:t> and C-type </a:t>
            </a:r>
            <a:r>
              <a:rPr lang="en-US" dirty="0" err="1" smtClean="0">
                <a:solidFill>
                  <a:schemeClr val="bg1"/>
                </a:solidFill>
                <a:latin typeface="Myriad Pro" pitchFamily="34" charset="0"/>
              </a:rPr>
              <a:t>Lectins</a:t>
            </a:r>
            <a:endParaRPr lang="en-US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36731" y="1031597"/>
            <a:ext cx="855714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Lectins</a:t>
            </a:r>
            <a:r>
              <a:rPr lang="en-US" dirty="0" smtClean="0"/>
              <a:t> are proteins that recognize glycosylation events. They are often highly specific, recognizing individual sugar moieties. </a:t>
            </a:r>
            <a:r>
              <a:rPr lang="en-US" dirty="0" err="1" smtClean="0"/>
              <a:t>Lectin</a:t>
            </a:r>
            <a:r>
              <a:rPr lang="en-US" dirty="0" smtClean="0"/>
              <a:t> functions include:</a:t>
            </a:r>
          </a:p>
          <a:p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Protein folding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Cell-cell interaction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Removal of certain </a:t>
            </a:r>
            <a:r>
              <a:rPr lang="en-US" dirty="0" err="1" smtClean="0"/>
              <a:t>glycoproteins</a:t>
            </a:r>
            <a:r>
              <a:rPr lang="en-US" dirty="0" smtClean="0"/>
              <a:t> from circulation.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Immune recognition of pathogen-specific carbohydrates (</a:t>
            </a:r>
            <a:r>
              <a:rPr lang="en-US" dirty="0" err="1" smtClean="0"/>
              <a:t>Lectin</a:t>
            </a:r>
            <a:r>
              <a:rPr lang="en-US" dirty="0" smtClean="0"/>
              <a:t> Complement Activation, Mannose-Binding </a:t>
            </a:r>
            <a:r>
              <a:rPr lang="en-US" dirty="0" err="1" smtClean="0"/>
              <a:t>Lectin</a:t>
            </a:r>
            <a:r>
              <a:rPr lang="en-US" dirty="0" smtClean="0"/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11707" y="3831655"/>
            <a:ext cx="583896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A special class of </a:t>
            </a:r>
            <a:r>
              <a:rPr lang="en-US" dirty="0" err="1" smtClean="0"/>
              <a:t>lectins</a:t>
            </a:r>
            <a:r>
              <a:rPr lang="en-US" dirty="0" smtClean="0"/>
              <a:t> called C-type </a:t>
            </a:r>
            <a:r>
              <a:rPr lang="en-US" dirty="0" err="1" smtClean="0"/>
              <a:t>lectins</a:t>
            </a:r>
            <a:r>
              <a:rPr lang="en-US" dirty="0" smtClean="0"/>
              <a:t> bind to proteins, lipids, inorganic molecules (e.g., Ca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), or even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ice</a:t>
            </a:r>
            <a:r>
              <a:rPr lang="en-US" dirty="0" smtClean="0"/>
              <a:t> (anti-freeze </a:t>
            </a:r>
            <a:r>
              <a:rPr lang="en-US" dirty="0" err="1" smtClean="0"/>
              <a:t>glycoproteins</a:t>
            </a:r>
            <a:r>
              <a:rPr lang="en-US" dirty="0" smtClean="0"/>
              <a:t>). </a:t>
            </a:r>
            <a:r>
              <a:rPr lang="en-US" dirty="0" err="1" smtClean="0"/>
              <a:t>Glycan</a:t>
            </a:r>
            <a:r>
              <a:rPr lang="en-US" dirty="0" smtClean="0"/>
              <a:t> binding by the C-type </a:t>
            </a:r>
            <a:r>
              <a:rPr lang="en-US" dirty="0" err="1" smtClean="0"/>
              <a:t>lectins</a:t>
            </a:r>
            <a:r>
              <a:rPr lang="en-US" dirty="0" smtClean="0"/>
              <a:t> is always Calcium-dependent (hence the name) because of specific amino acid residues that coordinate Calcium and bind the hydroxyl groups of sugars.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680" y="3742055"/>
            <a:ext cx="2487706" cy="1990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6307351" y="5703332"/>
            <a:ext cx="27001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i="1" dirty="0" smtClean="0">
                <a:cs typeface="Arial" pitchFamily="34" charset="0"/>
              </a:rPr>
              <a:t>Crocodile </a:t>
            </a:r>
            <a:r>
              <a:rPr lang="en-US" sz="1200" i="1" dirty="0" err="1" smtClean="0">
                <a:cs typeface="Arial" pitchFamily="34" charset="0"/>
              </a:rPr>
              <a:t>Icefish</a:t>
            </a:r>
            <a:r>
              <a:rPr lang="en-US" sz="1200" i="1" dirty="0" smtClean="0">
                <a:cs typeface="Arial" pitchFamily="34" charset="0"/>
              </a:rPr>
              <a:t>: No ice in its veins thanks to anti-freeze </a:t>
            </a:r>
            <a:r>
              <a:rPr lang="en-US" sz="1200" i="1" dirty="0" err="1" smtClean="0">
                <a:cs typeface="Arial" pitchFamily="34" charset="0"/>
              </a:rPr>
              <a:t>glycoproteins</a:t>
            </a:r>
            <a:r>
              <a:rPr lang="en-US" sz="1200" i="1" dirty="0" smtClean="0">
                <a:cs typeface="Arial" pitchFamily="34" charset="0"/>
              </a:rPr>
              <a:t>.</a:t>
            </a:r>
            <a:endParaRPr lang="en-US" sz="1200" i="1" dirty="0"/>
          </a:p>
        </p:txBody>
      </p:sp>
      <p:grpSp>
        <p:nvGrpSpPr>
          <p:cNvPr id="4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11" name="Picture 10" descr="bio dude and logo transparent.png"/>
            <p:cNvPicPr>
              <a:picLocks noChangeAspect="1"/>
            </p:cNvPicPr>
            <p:nvPr/>
          </p:nvPicPr>
          <p:blipFill>
            <a:blip r:embed="rId3" cstate="print"/>
            <a:srcRect r="20139" b="21970"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build="p" bldLvl="2"/>
      <p:bldP spid="13" grpId="0" build="p" bldLvl="2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Lectins and C-type Lectins</vt:lpstr>
    </vt:vector>
  </TitlesOfParts>
  <Company>BioLegend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Lectins and C-type Lectins</dc:title>
  <dc:creator>klau</dc:creator>
  <cp:lastModifiedBy>klau</cp:lastModifiedBy>
  <cp:revision>1</cp:revision>
  <dcterms:created xsi:type="dcterms:W3CDTF">2013-03-04T22:53:32Z</dcterms:created>
  <dcterms:modified xsi:type="dcterms:W3CDTF">2013-03-04T22:53:55Z</dcterms:modified>
</cp:coreProperties>
</file>