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7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116128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Intracellular Cytokine 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Staining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2" cstate="print"/>
            <a:srcRect r="20139" b="21970"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936651" y="2095622"/>
            <a:ext cx="846707" cy="769892"/>
            <a:chOff x="807122" y="1854830"/>
            <a:chExt cx="846707" cy="769892"/>
          </a:xfrm>
        </p:grpSpPr>
        <p:sp>
          <p:nvSpPr>
            <p:cNvPr id="8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2" name="Group 67"/>
          <p:cNvGrpSpPr>
            <a:grpSpLocks/>
          </p:cNvGrpSpPr>
          <p:nvPr/>
        </p:nvGrpSpPr>
        <p:grpSpPr bwMode="auto">
          <a:xfrm rot="14593038">
            <a:off x="2352254" y="2549226"/>
            <a:ext cx="217969" cy="352230"/>
            <a:chOff x="880" y="3176"/>
            <a:chExt cx="312" cy="520"/>
          </a:xfrm>
        </p:grpSpPr>
        <p:grpSp>
          <p:nvGrpSpPr>
            <p:cNvPr id="13" name="Group 6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5" name="Line 69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" name="Line 70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" name="Line 71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" name="Line 72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" name="AutoShape 73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" name="Group 74"/>
          <p:cNvGrpSpPr>
            <a:grpSpLocks/>
          </p:cNvGrpSpPr>
          <p:nvPr/>
        </p:nvGrpSpPr>
        <p:grpSpPr bwMode="auto">
          <a:xfrm rot="20381001">
            <a:off x="2685899" y="1794471"/>
            <a:ext cx="242723" cy="315956"/>
            <a:chOff x="880" y="3176"/>
            <a:chExt cx="312" cy="520"/>
          </a:xfrm>
        </p:grpSpPr>
        <p:grpSp>
          <p:nvGrpSpPr>
            <p:cNvPr id="20" name="Group 75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22" name="Line 76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3" name="Line 77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4" name="Line 78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5" name="Line 79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1" name="AutoShape 80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6" name="Group 81"/>
          <p:cNvGrpSpPr>
            <a:grpSpLocks/>
          </p:cNvGrpSpPr>
          <p:nvPr/>
        </p:nvGrpSpPr>
        <p:grpSpPr bwMode="auto">
          <a:xfrm rot="2675084">
            <a:off x="3331654" y="1927452"/>
            <a:ext cx="242723" cy="315956"/>
            <a:chOff x="880" y="3176"/>
            <a:chExt cx="312" cy="520"/>
          </a:xfrm>
        </p:grpSpPr>
        <p:grpSp>
          <p:nvGrpSpPr>
            <p:cNvPr id="27" name="Group 82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29" name="Line 83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0" name="Line 84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1" name="Line 85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2" name="Line 86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8" name="AutoShape 87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33" name="Group 88"/>
          <p:cNvGrpSpPr>
            <a:grpSpLocks/>
          </p:cNvGrpSpPr>
          <p:nvPr/>
        </p:nvGrpSpPr>
        <p:grpSpPr bwMode="auto">
          <a:xfrm rot="9472838">
            <a:off x="3111510" y="2827327"/>
            <a:ext cx="240465" cy="315956"/>
            <a:chOff x="880" y="3176"/>
            <a:chExt cx="312" cy="520"/>
          </a:xfrm>
        </p:grpSpPr>
        <p:grpSp>
          <p:nvGrpSpPr>
            <p:cNvPr id="34" name="Group 8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36" name="Line 90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7" name="Line 91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8" name="Line 92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39" name="Line 93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5" name="AutoShape 94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0" name="Text Box 98"/>
          <p:cNvSpPr txBox="1">
            <a:spLocks noChangeArrowheads="1"/>
          </p:cNvSpPr>
          <p:nvPr/>
        </p:nvSpPr>
        <p:spPr bwMode="auto">
          <a:xfrm>
            <a:off x="2278452" y="1323290"/>
            <a:ext cx="14072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/>
              <a:t>Surface </a:t>
            </a:r>
            <a:r>
              <a:rPr lang="en-US" sz="1800" b="1" dirty="0" smtClean="0"/>
              <a:t>stain</a:t>
            </a:r>
            <a:endParaRPr lang="en-US" sz="1800" b="1" dirty="0"/>
          </a:p>
        </p:txBody>
      </p:sp>
      <p:sp>
        <p:nvSpPr>
          <p:cNvPr id="41" name="Text Box 99"/>
          <p:cNvSpPr txBox="1">
            <a:spLocks noChangeArrowheads="1"/>
          </p:cNvSpPr>
          <p:nvPr/>
        </p:nvSpPr>
        <p:spPr bwMode="auto">
          <a:xfrm>
            <a:off x="4656023" y="1323290"/>
            <a:ext cx="925061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/>
              <a:t>fix/perm</a:t>
            </a:r>
          </a:p>
        </p:txBody>
      </p:sp>
      <p:sp>
        <p:nvSpPr>
          <p:cNvPr id="42" name="Text Box 100"/>
          <p:cNvSpPr txBox="1">
            <a:spLocks noChangeArrowheads="1"/>
          </p:cNvSpPr>
          <p:nvPr/>
        </p:nvSpPr>
        <p:spPr bwMode="auto">
          <a:xfrm>
            <a:off x="6458716" y="1323290"/>
            <a:ext cx="1844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/>
              <a:t>intracell</a:t>
            </a:r>
            <a:r>
              <a:rPr lang="en-US" b="1" dirty="0" smtClean="0"/>
              <a:t>ular </a:t>
            </a:r>
            <a:r>
              <a:rPr lang="en-US" b="1" dirty="0" smtClean="0"/>
              <a:t>stain</a:t>
            </a:r>
            <a:endParaRPr lang="en-US" sz="1800" b="1" dirty="0"/>
          </a:p>
        </p:txBody>
      </p:sp>
      <p:sp>
        <p:nvSpPr>
          <p:cNvPr id="43" name="AutoShape 101"/>
          <p:cNvSpPr>
            <a:spLocks noChangeArrowheads="1"/>
          </p:cNvSpPr>
          <p:nvPr/>
        </p:nvSpPr>
        <p:spPr bwMode="auto">
          <a:xfrm>
            <a:off x="5951440" y="2357392"/>
            <a:ext cx="397388" cy="155978"/>
          </a:xfrm>
          <a:prstGeom prst="rightArrow">
            <a:avLst>
              <a:gd name="adj1" fmla="val 50000"/>
              <a:gd name="adj2" fmla="val 5641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AutoShape 102"/>
          <p:cNvSpPr>
            <a:spLocks noChangeArrowheads="1"/>
          </p:cNvSpPr>
          <p:nvPr/>
        </p:nvSpPr>
        <p:spPr bwMode="auto">
          <a:xfrm>
            <a:off x="3785025" y="2357392"/>
            <a:ext cx="397388" cy="155978"/>
          </a:xfrm>
          <a:prstGeom prst="rightArrow">
            <a:avLst>
              <a:gd name="adj1" fmla="val 50000"/>
              <a:gd name="adj2" fmla="val 5641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45" name="Group 44"/>
          <p:cNvGrpSpPr/>
          <p:nvPr/>
        </p:nvGrpSpPr>
        <p:grpSpPr>
          <a:xfrm>
            <a:off x="615099" y="2083430"/>
            <a:ext cx="846707" cy="769892"/>
            <a:chOff x="807122" y="1854830"/>
            <a:chExt cx="846707" cy="769892"/>
          </a:xfrm>
        </p:grpSpPr>
        <p:sp>
          <p:nvSpPr>
            <p:cNvPr id="46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7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8" name="AutoShape 108"/>
          <p:cNvSpPr>
            <a:spLocks noChangeArrowheads="1"/>
          </p:cNvSpPr>
          <p:nvPr/>
        </p:nvSpPr>
        <p:spPr bwMode="auto">
          <a:xfrm>
            <a:off x="1756001" y="2357392"/>
            <a:ext cx="397388" cy="155978"/>
          </a:xfrm>
          <a:prstGeom prst="rightArrow">
            <a:avLst>
              <a:gd name="adj1" fmla="val 50000"/>
              <a:gd name="adj2" fmla="val 5641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105" name="Group 104"/>
          <p:cNvGrpSpPr/>
          <p:nvPr/>
        </p:nvGrpSpPr>
        <p:grpSpPr>
          <a:xfrm>
            <a:off x="2587155" y="2071238"/>
            <a:ext cx="846707" cy="769892"/>
            <a:chOff x="807122" y="1854830"/>
            <a:chExt cx="846707" cy="769892"/>
          </a:xfrm>
        </p:grpSpPr>
        <p:sp>
          <p:nvSpPr>
            <p:cNvPr id="106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735995" y="2071238"/>
            <a:ext cx="846707" cy="769892"/>
            <a:chOff x="807122" y="1854830"/>
            <a:chExt cx="846707" cy="769892"/>
          </a:xfrm>
        </p:grpSpPr>
        <p:sp>
          <p:nvSpPr>
            <p:cNvPr id="109" name="Oval 104"/>
            <p:cNvSpPr>
              <a:spLocks noChangeArrowheads="1"/>
            </p:cNvSpPr>
            <p:nvPr/>
          </p:nvSpPr>
          <p:spPr bwMode="auto">
            <a:xfrm>
              <a:off x="807122" y="1854830"/>
              <a:ext cx="846707" cy="769892"/>
            </a:xfrm>
            <a:prstGeom prst="ellipse">
              <a:avLst/>
            </a:prstGeom>
            <a:solidFill>
              <a:srgbClr val="D1E8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10" name="Oval 105"/>
            <p:cNvSpPr>
              <a:spLocks noChangeArrowheads="1"/>
            </p:cNvSpPr>
            <p:nvPr/>
          </p:nvSpPr>
          <p:spPr bwMode="auto">
            <a:xfrm>
              <a:off x="1078992" y="2106331"/>
              <a:ext cx="480497" cy="43784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11" name="Line 9"/>
          <p:cNvSpPr>
            <a:spLocks noChangeShapeType="1"/>
          </p:cNvSpPr>
          <p:nvPr/>
        </p:nvSpPr>
        <p:spPr bwMode="auto">
          <a:xfrm flipV="1">
            <a:off x="4734111" y="2433444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2" name="Line 10"/>
          <p:cNvSpPr>
            <a:spLocks noChangeShapeType="1"/>
          </p:cNvSpPr>
          <p:nvPr/>
        </p:nvSpPr>
        <p:spPr bwMode="auto">
          <a:xfrm>
            <a:off x="4983807" y="2433444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3" name="Line 11"/>
          <p:cNvSpPr>
            <a:spLocks noChangeShapeType="1"/>
          </p:cNvSpPr>
          <p:nvPr/>
        </p:nvSpPr>
        <p:spPr bwMode="auto">
          <a:xfrm flipV="1">
            <a:off x="4800696" y="2433444"/>
            <a:ext cx="28298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4" name="Line 12"/>
          <p:cNvSpPr>
            <a:spLocks noChangeShapeType="1"/>
          </p:cNvSpPr>
          <p:nvPr/>
        </p:nvSpPr>
        <p:spPr bwMode="auto">
          <a:xfrm flipV="1">
            <a:off x="4983807" y="2161718"/>
            <a:ext cx="49939" cy="27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5" name="Line 13"/>
          <p:cNvSpPr>
            <a:spLocks noChangeShapeType="1"/>
          </p:cNvSpPr>
          <p:nvPr/>
        </p:nvSpPr>
        <p:spPr bwMode="auto">
          <a:xfrm>
            <a:off x="4792373" y="2252293"/>
            <a:ext cx="19975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6" name="Line 14"/>
          <p:cNvSpPr>
            <a:spLocks noChangeShapeType="1"/>
          </p:cNvSpPr>
          <p:nvPr/>
        </p:nvSpPr>
        <p:spPr bwMode="auto">
          <a:xfrm>
            <a:off x="4900575" y="2576855"/>
            <a:ext cx="9987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7" name="Line 15"/>
          <p:cNvSpPr>
            <a:spLocks noChangeShapeType="1"/>
          </p:cNvSpPr>
          <p:nvPr/>
        </p:nvSpPr>
        <p:spPr bwMode="auto">
          <a:xfrm flipV="1">
            <a:off x="4933867" y="2569307"/>
            <a:ext cx="299635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8" name="Line 16"/>
          <p:cNvSpPr>
            <a:spLocks noChangeShapeType="1"/>
          </p:cNvSpPr>
          <p:nvPr/>
        </p:nvSpPr>
        <p:spPr bwMode="auto">
          <a:xfrm flipH="1" flipV="1">
            <a:off x="5233502" y="2569307"/>
            <a:ext cx="299635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19" name="Line 17"/>
          <p:cNvSpPr>
            <a:spLocks noChangeShapeType="1"/>
          </p:cNvSpPr>
          <p:nvPr/>
        </p:nvSpPr>
        <p:spPr bwMode="auto">
          <a:xfrm>
            <a:off x="4933867" y="2131526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0" name="Line 18"/>
          <p:cNvSpPr>
            <a:spLocks noChangeShapeType="1"/>
          </p:cNvSpPr>
          <p:nvPr/>
        </p:nvSpPr>
        <p:spPr bwMode="auto">
          <a:xfrm flipV="1">
            <a:off x="5025423" y="2116430"/>
            <a:ext cx="349574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1" name="Line 19"/>
          <p:cNvSpPr>
            <a:spLocks noChangeShapeType="1"/>
          </p:cNvSpPr>
          <p:nvPr/>
        </p:nvSpPr>
        <p:spPr bwMode="auto">
          <a:xfrm>
            <a:off x="5033746" y="2252293"/>
            <a:ext cx="99878" cy="362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2" name="Line 20"/>
          <p:cNvSpPr>
            <a:spLocks noChangeShapeType="1"/>
          </p:cNvSpPr>
          <p:nvPr/>
        </p:nvSpPr>
        <p:spPr bwMode="auto">
          <a:xfrm>
            <a:off x="5067038" y="2342869"/>
            <a:ext cx="19975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3" name="Line 22"/>
          <p:cNvSpPr>
            <a:spLocks noChangeShapeType="1"/>
          </p:cNvSpPr>
          <p:nvPr/>
        </p:nvSpPr>
        <p:spPr bwMode="auto">
          <a:xfrm>
            <a:off x="5275118" y="2380609"/>
            <a:ext cx="49939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4" name="Line 23"/>
          <p:cNvSpPr>
            <a:spLocks noChangeShapeType="1"/>
          </p:cNvSpPr>
          <p:nvPr/>
        </p:nvSpPr>
        <p:spPr bwMode="auto">
          <a:xfrm>
            <a:off x="5017099" y="2629691"/>
            <a:ext cx="249696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5" name="Line 24"/>
          <p:cNvSpPr>
            <a:spLocks noChangeShapeType="1"/>
          </p:cNvSpPr>
          <p:nvPr/>
        </p:nvSpPr>
        <p:spPr bwMode="auto">
          <a:xfrm flipV="1">
            <a:off x="5116978" y="2169266"/>
            <a:ext cx="149817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6" name="Line 25"/>
          <p:cNvSpPr>
            <a:spLocks noChangeShapeType="1"/>
          </p:cNvSpPr>
          <p:nvPr/>
        </p:nvSpPr>
        <p:spPr bwMode="auto">
          <a:xfrm flipV="1">
            <a:off x="5275118" y="2259841"/>
            <a:ext cx="249696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7" name="Line 26"/>
          <p:cNvSpPr>
            <a:spLocks noChangeShapeType="1"/>
          </p:cNvSpPr>
          <p:nvPr/>
        </p:nvSpPr>
        <p:spPr bwMode="auto">
          <a:xfrm>
            <a:off x="5283441" y="2161718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8" name="Line 27"/>
          <p:cNvSpPr>
            <a:spLocks noChangeShapeType="1"/>
          </p:cNvSpPr>
          <p:nvPr/>
        </p:nvSpPr>
        <p:spPr bwMode="auto">
          <a:xfrm flipH="1" flipV="1">
            <a:off x="5325057" y="2373061"/>
            <a:ext cx="24969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9" name="Line 28"/>
          <p:cNvSpPr>
            <a:spLocks noChangeShapeType="1"/>
          </p:cNvSpPr>
          <p:nvPr/>
        </p:nvSpPr>
        <p:spPr bwMode="auto">
          <a:xfrm flipV="1">
            <a:off x="5233502" y="2478732"/>
            <a:ext cx="349574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0" name="Line 9"/>
          <p:cNvSpPr>
            <a:spLocks noChangeShapeType="1"/>
          </p:cNvSpPr>
          <p:nvPr/>
        </p:nvSpPr>
        <p:spPr bwMode="auto">
          <a:xfrm flipV="1">
            <a:off x="6937815" y="2460876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1" name="Line 10"/>
          <p:cNvSpPr>
            <a:spLocks noChangeShapeType="1"/>
          </p:cNvSpPr>
          <p:nvPr/>
        </p:nvSpPr>
        <p:spPr bwMode="auto">
          <a:xfrm>
            <a:off x="7187511" y="2460876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2" name="Line 11"/>
          <p:cNvSpPr>
            <a:spLocks noChangeShapeType="1"/>
          </p:cNvSpPr>
          <p:nvPr/>
        </p:nvSpPr>
        <p:spPr bwMode="auto">
          <a:xfrm flipV="1">
            <a:off x="7004400" y="2460876"/>
            <a:ext cx="28298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3" name="Line 12"/>
          <p:cNvSpPr>
            <a:spLocks noChangeShapeType="1"/>
          </p:cNvSpPr>
          <p:nvPr/>
        </p:nvSpPr>
        <p:spPr bwMode="auto">
          <a:xfrm flipV="1">
            <a:off x="7187511" y="2189150"/>
            <a:ext cx="49939" cy="27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4" name="Line 13"/>
          <p:cNvSpPr>
            <a:spLocks noChangeShapeType="1"/>
          </p:cNvSpPr>
          <p:nvPr/>
        </p:nvSpPr>
        <p:spPr bwMode="auto">
          <a:xfrm>
            <a:off x="6996077" y="2279725"/>
            <a:ext cx="19975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5" name="Line 14"/>
          <p:cNvSpPr>
            <a:spLocks noChangeShapeType="1"/>
          </p:cNvSpPr>
          <p:nvPr/>
        </p:nvSpPr>
        <p:spPr bwMode="auto">
          <a:xfrm>
            <a:off x="7104279" y="2604287"/>
            <a:ext cx="99878" cy="2264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6" name="Line 15"/>
          <p:cNvSpPr>
            <a:spLocks noChangeShapeType="1"/>
          </p:cNvSpPr>
          <p:nvPr/>
        </p:nvSpPr>
        <p:spPr bwMode="auto">
          <a:xfrm flipV="1">
            <a:off x="7137571" y="2596739"/>
            <a:ext cx="299635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7" name="Line 16"/>
          <p:cNvSpPr>
            <a:spLocks noChangeShapeType="1"/>
          </p:cNvSpPr>
          <p:nvPr/>
        </p:nvSpPr>
        <p:spPr bwMode="auto">
          <a:xfrm flipH="1" flipV="1">
            <a:off x="7437206" y="2596739"/>
            <a:ext cx="299635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8" name="Line 17"/>
          <p:cNvSpPr>
            <a:spLocks noChangeShapeType="1"/>
          </p:cNvSpPr>
          <p:nvPr/>
        </p:nvSpPr>
        <p:spPr bwMode="auto">
          <a:xfrm>
            <a:off x="7137571" y="2158958"/>
            <a:ext cx="24969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39" name="Line 18"/>
          <p:cNvSpPr>
            <a:spLocks noChangeShapeType="1"/>
          </p:cNvSpPr>
          <p:nvPr/>
        </p:nvSpPr>
        <p:spPr bwMode="auto">
          <a:xfrm flipV="1">
            <a:off x="7229127" y="2143862"/>
            <a:ext cx="349574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0" name="Line 19"/>
          <p:cNvSpPr>
            <a:spLocks noChangeShapeType="1"/>
          </p:cNvSpPr>
          <p:nvPr/>
        </p:nvSpPr>
        <p:spPr bwMode="auto">
          <a:xfrm>
            <a:off x="7237450" y="2279725"/>
            <a:ext cx="99878" cy="362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1" name="Line 20"/>
          <p:cNvSpPr>
            <a:spLocks noChangeShapeType="1"/>
          </p:cNvSpPr>
          <p:nvPr/>
        </p:nvSpPr>
        <p:spPr bwMode="auto">
          <a:xfrm>
            <a:off x="7270742" y="2370301"/>
            <a:ext cx="199756" cy="45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2" name="Line 22"/>
          <p:cNvSpPr>
            <a:spLocks noChangeShapeType="1"/>
          </p:cNvSpPr>
          <p:nvPr/>
        </p:nvSpPr>
        <p:spPr bwMode="auto">
          <a:xfrm>
            <a:off x="7478822" y="2408041"/>
            <a:ext cx="49939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3" name="Line 23"/>
          <p:cNvSpPr>
            <a:spLocks noChangeShapeType="1"/>
          </p:cNvSpPr>
          <p:nvPr/>
        </p:nvSpPr>
        <p:spPr bwMode="auto">
          <a:xfrm>
            <a:off x="7220803" y="2657123"/>
            <a:ext cx="249696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4" name="Line 24"/>
          <p:cNvSpPr>
            <a:spLocks noChangeShapeType="1"/>
          </p:cNvSpPr>
          <p:nvPr/>
        </p:nvSpPr>
        <p:spPr bwMode="auto">
          <a:xfrm flipV="1">
            <a:off x="7320682" y="2196698"/>
            <a:ext cx="149817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5" name="Line 25"/>
          <p:cNvSpPr>
            <a:spLocks noChangeShapeType="1"/>
          </p:cNvSpPr>
          <p:nvPr/>
        </p:nvSpPr>
        <p:spPr bwMode="auto">
          <a:xfrm flipV="1">
            <a:off x="7478822" y="2287273"/>
            <a:ext cx="249696" cy="135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7487145" y="2189150"/>
            <a:ext cx="99878" cy="1811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 flipH="1" flipV="1">
            <a:off x="7528761" y="2400493"/>
            <a:ext cx="249696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48" name="Line 28"/>
          <p:cNvSpPr>
            <a:spLocks noChangeShapeType="1"/>
          </p:cNvSpPr>
          <p:nvPr/>
        </p:nvSpPr>
        <p:spPr bwMode="auto">
          <a:xfrm flipV="1">
            <a:off x="7437206" y="2506164"/>
            <a:ext cx="349574" cy="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149" name="Group 60"/>
          <p:cNvGrpSpPr>
            <a:grpSpLocks/>
          </p:cNvGrpSpPr>
          <p:nvPr/>
        </p:nvGrpSpPr>
        <p:grpSpPr bwMode="auto">
          <a:xfrm rot="5722362">
            <a:off x="7325574" y="2103249"/>
            <a:ext cx="240465" cy="315956"/>
            <a:chOff x="880" y="3176"/>
            <a:chExt cx="312" cy="520"/>
          </a:xfrm>
        </p:grpSpPr>
        <p:grpSp>
          <p:nvGrpSpPr>
            <p:cNvPr id="150" name="Group 61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52" name="Line 62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3" name="Line 63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4" name="Line 64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55" name="Line 65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51" name="AutoShape 66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56" name="Text Box 98"/>
          <p:cNvSpPr txBox="1">
            <a:spLocks noChangeArrowheads="1"/>
          </p:cNvSpPr>
          <p:nvPr/>
        </p:nvSpPr>
        <p:spPr bwMode="auto">
          <a:xfrm>
            <a:off x="300300" y="1323290"/>
            <a:ext cx="15695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 smtClean="0"/>
              <a:t>Stimulate cells</a:t>
            </a:r>
            <a:endParaRPr lang="en-US" sz="1800" b="1" dirty="0"/>
          </a:p>
        </p:txBody>
      </p:sp>
      <p:grpSp>
        <p:nvGrpSpPr>
          <p:cNvPr id="157" name="Group 151"/>
          <p:cNvGrpSpPr>
            <a:grpSpLocks/>
          </p:cNvGrpSpPr>
          <p:nvPr/>
        </p:nvGrpSpPr>
        <p:grpSpPr bwMode="auto">
          <a:xfrm rot="2675084">
            <a:off x="7019324" y="2252443"/>
            <a:ext cx="242723" cy="315956"/>
            <a:chOff x="880" y="3176"/>
            <a:chExt cx="312" cy="520"/>
          </a:xfrm>
        </p:grpSpPr>
        <p:grpSp>
          <p:nvGrpSpPr>
            <p:cNvPr id="158" name="Group 152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60" name="Line 153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1" name="Line 154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2" name="Line 155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63" name="Line 156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59" name="AutoShape 157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164" name="Picture 163" descr="strip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70745"/>
            <a:ext cx="9144000" cy="73495"/>
          </a:xfrm>
          <a:prstGeom prst="rect">
            <a:avLst/>
          </a:prstGeom>
        </p:spPr>
      </p:pic>
      <p:sp>
        <p:nvSpPr>
          <p:cNvPr id="165" name="Lightning Bolt 164"/>
          <p:cNvSpPr/>
          <p:nvPr/>
        </p:nvSpPr>
        <p:spPr>
          <a:xfrm>
            <a:off x="484632" y="1901952"/>
            <a:ext cx="365760" cy="384048"/>
          </a:xfrm>
          <a:prstGeom prst="lightningBol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67"/>
          <p:cNvGrpSpPr>
            <a:grpSpLocks/>
          </p:cNvGrpSpPr>
          <p:nvPr/>
        </p:nvGrpSpPr>
        <p:grpSpPr bwMode="auto">
          <a:xfrm rot="14593038">
            <a:off x="4507190" y="2546178"/>
            <a:ext cx="217969" cy="352230"/>
            <a:chOff x="880" y="3176"/>
            <a:chExt cx="312" cy="520"/>
          </a:xfrm>
        </p:grpSpPr>
        <p:grpSp>
          <p:nvGrpSpPr>
            <p:cNvPr id="167" name="Group 6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69" name="Line 69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0" name="Line 70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1" name="Line 71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2" name="Line 72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68" name="AutoShape 73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73" name="Group 74"/>
          <p:cNvGrpSpPr>
            <a:grpSpLocks/>
          </p:cNvGrpSpPr>
          <p:nvPr/>
        </p:nvGrpSpPr>
        <p:grpSpPr bwMode="auto">
          <a:xfrm rot="20381001">
            <a:off x="4831691" y="1791423"/>
            <a:ext cx="242723" cy="315956"/>
            <a:chOff x="880" y="3176"/>
            <a:chExt cx="312" cy="520"/>
          </a:xfrm>
        </p:grpSpPr>
        <p:grpSp>
          <p:nvGrpSpPr>
            <p:cNvPr id="174" name="Group 75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76" name="Line 76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7" name="Line 77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8" name="Line 78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79" name="Line 79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75" name="AutoShape 80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80" name="Group 81"/>
          <p:cNvGrpSpPr>
            <a:grpSpLocks/>
          </p:cNvGrpSpPr>
          <p:nvPr/>
        </p:nvGrpSpPr>
        <p:grpSpPr bwMode="auto">
          <a:xfrm rot="2675084">
            <a:off x="5477446" y="1924404"/>
            <a:ext cx="242723" cy="315956"/>
            <a:chOff x="880" y="3176"/>
            <a:chExt cx="312" cy="520"/>
          </a:xfrm>
        </p:grpSpPr>
        <p:grpSp>
          <p:nvGrpSpPr>
            <p:cNvPr id="181" name="Group 82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83" name="Line 83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4" name="Line 84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5" name="Line 85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86" name="Line 86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82" name="AutoShape 87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87" name="Group 88"/>
          <p:cNvGrpSpPr>
            <a:grpSpLocks/>
          </p:cNvGrpSpPr>
          <p:nvPr/>
        </p:nvGrpSpPr>
        <p:grpSpPr bwMode="auto">
          <a:xfrm rot="9472838">
            <a:off x="5257302" y="2824279"/>
            <a:ext cx="240465" cy="315956"/>
            <a:chOff x="880" y="3176"/>
            <a:chExt cx="312" cy="520"/>
          </a:xfrm>
        </p:grpSpPr>
        <p:grpSp>
          <p:nvGrpSpPr>
            <p:cNvPr id="188" name="Group 8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90" name="Line 90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1" name="Line 91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2" name="Line 92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3" name="Line 93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89" name="AutoShape 94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194" name="Group 67"/>
          <p:cNvGrpSpPr>
            <a:grpSpLocks/>
          </p:cNvGrpSpPr>
          <p:nvPr/>
        </p:nvGrpSpPr>
        <p:grpSpPr bwMode="auto">
          <a:xfrm rot="14593038">
            <a:off x="6710894" y="2564466"/>
            <a:ext cx="217969" cy="352230"/>
            <a:chOff x="880" y="3176"/>
            <a:chExt cx="312" cy="520"/>
          </a:xfrm>
        </p:grpSpPr>
        <p:grpSp>
          <p:nvGrpSpPr>
            <p:cNvPr id="195" name="Group 6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197" name="Line 69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8" name="Line 70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199" name="Line 71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0" name="Line 72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96" name="AutoShape 73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1" name="Group 74"/>
          <p:cNvGrpSpPr>
            <a:grpSpLocks/>
          </p:cNvGrpSpPr>
          <p:nvPr/>
        </p:nvGrpSpPr>
        <p:grpSpPr bwMode="auto">
          <a:xfrm rot="20381001">
            <a:off x="7035395" y="1809711"/>
            <a:ext cx="242723" cy="315956"/>
            <a:chOff x="880" y="3176"/>
            <a:chExt cx="312" cy="520"/>
          </a:xfrm>
        </p:grpSpPr>
        <p:grpSp>
          <p:nvGrpSpPr>
            <p:cNvPr id="202" name="Group 75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204" name="Line 76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5" name="Line 77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6" name="Line 78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07" name="Line 79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3" name="AutoShape 80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08" name="Group 81"/>
          <p:cNvGrpSpPr>
            <a:grpSpLocks/>
          </p:cNvGrpSpPr>
          <p:nvPr/>
        </p:nvGrpSpPr>
        <p:grpSpPr bwMode="auto">
          <a:xfrm rot="2675084">
            <a:off x="7681150" y="1942692"/>
            <a:ext cx="242723" cy="315956"/>
            <a:chOff x="880" y="3176"/>
            <a:chExt cx="312" cy="520"/>
          </a:xfrm>
        </p:grpSpPr>
        <p:grpSp>
          <p:nvGrpSpPr>
            <p:cNvPr id="209" name="Group 82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211" name="Line 83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2" name="Line 84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3" name="Line 85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4" name="Line 86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10" name="AutoShape 87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5" name="Group 88"/>
          <p:cNvGrpSpPr>
            <a:grpSpLocks/>
          </p:cNvGrpSpPr>
          <p:nvPr/>
        </p:nvGrpSpPr>
        <p:grpSpPr bwMode="auto">
          <a:xfrm rot="9472838">
            <a:off x="7461006" y="2842567"/>
            <a:ext cx="240465" cy="315956"/>
            <a:chOff x="880" y="3176"/>
            <a:chExt cx="312" cy="520"/>
          </a:xfrm>
        </p:grpSpPr>
        <p:grpSp>
          <p:nvGrpSpPr>
            <p:cNvPr id="216" name="Group 88"/>
            <p:cNvGrpSpPr>
              <a:grpSpLocks/>
            </p:cNvGrpSpPr>
            <p:nvPr/>
          </p:nvGrpSpPr>
          <p:grpSpPr bwMode="auto">
            <a:xfrm>
              <a:off x="912" y="3456"/>
              <a:ext cx="240" cy="240"/>
              <a:chOff x="912" y="3456"/>
              <a:chExt cx="240" cy="240"/>
            </a:xfrm>
          </p:grpSpPr>
          <p:sp>
            <p:nvSpPr>
              <p:cNvPr id="218" name="Line 90"/>
              <p:cNvSpPr>
                <a:spLocks noChangeShapeType="1"/>
              </p:cNvSpPr>
              <p:nvPr/>
            </p:nvSpPr>
            <p:spPr bwMode="auto">
              <a:xfrm>
                <a:off x="1008" y="3456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9" name="Line 91"/>
              <p:cNvSpPr>
                <a:spLocks noChangeShapeType="1"/>
              </p:cNvSpPr>
              <p:nvPr/>
            </p:nvSpPr>
            <p:spPr bwMode="auto">
              <a:xfrm flipH="1">
                <a:off x="912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0" name="Line 92"/>
              <p:cNvSpPr>
                <a:spLocks noChangeShapeType="1"/>
              </p:cNvSpPr>
              <p:nvPr/>
            </p:nvSpPr>
            <p:spPr bwMode="auto">
              <a:xfrm>
                <a:off x="1056" y="3600"/>
                <a:ext cx="96" cy="96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21" name="Line 93"/>
              <p:cNvSpPr>
                <a:spLocks noChangeShapeType="1"/>
              </p:cNvSpPr>
              <p:nvPr/>
            </p:nvSpPr>
            <p:spPr bwMode="auto">
              <a:xfrm>
                <a:off x="1056" y="3464"/>
                <a:ext cx="0" cy="144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17" name="AutoShape 94"/>
            <p:cNvSpPr>
              <a:spLocks noChangeArrowheads="1"/>
            </p:cNvSpPr>
            <p:nvPr/>
          </p:nvSpPr>
          <p:spPr bwMode="auto">
            <a:xfrm>
              <a:off x="880" y="3176"/>
              <a:ext cx="312" cy="320"/>
            </a:xfrm>
            <a:prstGeom prst="star16">
              <a:avLst>
                <a:gd name="adj" fmla="val 375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22" name="TextBox 3"/>
          <p:cNvSpPr txBox="1">
            <a:spLocks noChangeArrowheads="1"/>
          </p:cNvSpPr>
          <p:nvPr/>
        </p:nvSpPr>
        <p:spPr bwMode="auto">
          <a:xfrm>
            <a:off x="365760" y="3504089"/>
            <a:ext cx="839419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lvl="0" indent="-282575" eaLnBrk="0" fontAlgn="base" hangingPunct="0">
              <a:spcBef>
                <a:spcPts val="600"/>
              </a:spcBef>
              <a:spcAft>
                <a:spcPct val="20000"/>
              </a:spcAft>
              <a:buClr>
                <a:schemeClr val="accent1"/>
              </a:buClr>
              <a:buSzPct val="80000"/>
              <a:defRPr/>
            </a:pPr>
            <a:r>
              <a:rPr lang="en-GB" sz="2000" i="1" dirty="0" smtClean="0">
                <a:cs typeface="Arial" pitchFamily="34" charset="0"/>
              </a:rPr>
              <a:t>Advantages of intracellular cytokine analysis:</a:t>
            </a:r>
          </a:p>
          <a:p>
            <a:pPr marL="639763" lvl="1" indent="-236538" eaLnBrk="0" fontAlgn="base" hangingPunct="0">
              <a:spcAft>
                <a:spcPct val="20000"/>
              </a:spcAft>
              <a:buClr>
                <a:srgbClr val="7A1250"/>
              </a:buClr>
              <a:buFont typeface="Arial" pitchFamily="34" charset="0"/>
              <a:buChar char="•"/>
              <a:defRPr/>
            </a:pPr>
            <a:r>
              <a:rPr lang="en-GB" sz="2000" dirty="0" smtClean="0">
                <a:cs typeface="Arial" pitchFamily="34" charset="0"/>
              </a:rPr>
              <a:t>Analysis is less </a:t>
            </a:r>
            <a:r>
              <a:rPr lang="en-GB" sz="2000" b="1" dirty="0" smtClean="0">
                <a:cs typeface="Arial" pitchFamily="34" charset="0"/>
              </a:rPr>
              <a:t>time</a:t>
            </a:r>
            <a:r>
              <a:rPr lang="en-GB" sz="2000" dirty="0" smtClean="0">
                <a:cs typeface="Arial" pitchFamily="34" charset="0"/>
              </a:rPr>
              <a:t> consuming compared to ELISA or </a:t>
            </a:r>
            <a:r>
              <a:rPr lang="en-GB" sz="2000" dirty="0" smtClean="0">
                <a:cs typeface="Arial" pitchFamily="34" charset="0"/>
              </a:rPr>
              <a:t>ELISPOT.</a:t>
            </a:r>
            <a:endParaRPr lang="en-GB" sz="2000" dirty="0" smtClean="0">
              <a:cs typeface="Arial" pitchFamily="34" charset="0"/>
            </a:endParaRPr>
          </a:p>
          <a:p>
            <a:pPr marL="639763" lvl="1" indent="-236538" eaLnBrk="0" fontAlgn="base" hangingPunct="0">
              <a:spcAft>
                <a:spcPct val="20000"/>
              </a:spcAft>
              <a:buClr>
                <a:srgbClr val="7A1250"/>
              </a:buClr>
              <a:buFont typeface="Arial" pitchFamily="34" charset="0"/>
              <a:buChar char="•"/>
              <a:defRPr/>
            </a:pPr>
            <a:r>
              <a:rPr lang="en-GB" sz="2000" dirty="0" err="1" smtClean="0">
                <a:cs typeface="Arial" pitchFamily="34" charset="0"/>
              </a:rPr>
              <a:t>Multicolor</a:t>
            </a:r>
            <a:r>
              <a:rPr lang="en-GB" sz="2000" dirty="0" smtClean="0">
                <a:cs typeface="Arial" pitchFamily="34" charset="0"/>
              </a:rPr>
              <a:t> cytometry with co-staining of surface markers enables </a:t>
            </a:r>
            <a:r>
              <a:rPr lang="en-GB" sz="2000" b="1" dirty="0" smtClean="0">
                <a:cs typeface="Arial" pitchFamily="34" charset="0"/>
              </a:rPr>
              <a:t>cytokine profiling of </a:t>
            </a:r>
            <a:r>
              <a:rPr lang="en-GB" sz="2000" b="1" dirty="0" smtClean="0">
                <a:cs typeface="Arial" pitchFamily="34" charset="0"/>
              </a:rPr>
              <a:t>subpopulations.</a:t>
            </a:r>
            <a:endParaRPr lang="en-GB" sz="2000" b="1" dirty="0" smtClean="0">
              <a:cs typeface="Arial" pitchFamily="34" charset="0"/>
            </a:endParaRPr>
          </a:p>
          <a:p>
            <a:pPr marL="639763" lvl="1" indent="-236538" eaLnBrk="0" fontAlgn="base" hangingPunct="0">
              <a:spcAft>
                <a:spcPct val="20000"/>
              </a:spcAft>
              <a:buClr>
                <a:srgbClr val="7A1250"/>
              </a:buClr>
              <a:buFont typeface="Arial" pitchFamily="34" charset="0"/>
              <a:buChar char="•"/>
              <a:defRPr/>
            </a:pPr>
            <a:r>
              <a:rPr lang="en-GB" sz="2000" dirty="0" smtClean="0">
                <a:cs typeface="Arial" pitchFamily="34" charset="0"/>
              </a:rPr>
              <a:t>Cytokine analysis can be </a:t>
            </a:r>
            <a:r>
              <a:rPr lang="en-GB" sz="2000" b="1" dirty="0" smtClean="0">
                <a:cs typeface="Arial" pitchFamily="34" charset="0"/>
              </a:rPr>
              <a:t>multiplexed</a:t>
            </a:r>
            <a:r>
              <a:rPr lang="en-GB" sz="2000" dirty="0" smtClean="0">
                <a:cs typeface="Arial" pitchFamily="34" charset="0"/>
              </a:rPr>
              <a:t> </a:t>
            </a:r>
            <a:r>
              <a:rPr lang="en-GB" sz="2000" dirty="0" smtClean="0">
                <a:cs typeface="Arial" pitchFamily="34" charset="0"/>
              </a:rPr>
              <a:t>(</a:t>
            </a:r>
            <a:r>
              <a:rPr lang="en-GB" sz="2000" dirty="0" err="1" smtClean="0">
                <a:cs typeface="Arial" pitchFamily="34" charset="0"/>
              </a:rPr>
              <a:t>ie</a:t>
            </a:r>
            <a:r>
              <a:rPr lang="en-GB" sz="2000" dirty="0" smtClean="0">
                <a:cs typeface="Arial" pitchFamily="34" charset="0"/>
              </a:rPr>
              <a:t>. </a:t>
            </a:r>
            <a:r>
              <a:rPr lang="en-GB" sz="2000" dirty="0" smtClean="0">
                <a:cs typeface="Arial" pitchFamily="34" charset="0"/>
              </a:rPr>
              <a:t>quantification of Th1, Th2 and Th17 cells in in one sample</a:t>
            </a:r>
            <a:r>
              <a:rPr lang="en-GB" sz="2000" dirty="0" smtClean="0">
                <a:cs typeface="Arial" pitchFamily="34" charset="0"/>
              </a:rPr>
              <a:t>).</a:t>
            </a:r>
            <a:endParaRPr lang="en-GB" sz="2000" dirty="0" smtClean="0">
              <a:cs typeface="Arial" pitchFamily="34" charset="0"/>
            </a:endParaRPr>
          </a:p>
          <a:p>
            <a:pPr marL="639763" lvl="1" indent="-236538" eaLnBrk="0" fontAlgn="base" hangingPunct="0">
              <a:spcAft>
                <a:spcPct val="20000"/>
              </a:spcAft>
              <a:buClr>
                <a:srgbClr val="7A1250"/>
              </a:buClr>
              <a:buFont typeface="Arial" pitchFamily="34" charset="0"/>
              <a:buChar char="•"/>
              <a:defRPr/>
            </a:pPr>
            <a:r>
              <a:rPr lang="en-GB" sz="2000" b="1" dirty="0" smtClean="0">
                <a:cs typeface="Arial" pitchFamily="34" charset="0"/>
              </a:rPr>
              <a:t>Quantification of cells</a:t>
            </a:r>
            <a:r>
              <a:rPr lang="en-GB" sz="2000" dirty="0" smtClean="0">
                <a:cs typeface="Arial" pitchFamily="34" charset="0"/>
              </a:rPr>
              <a:t> that contribute to cytokine </a:t>
            </a:r>
            <a:r>
              <a:rPr lang="en-GB" sz="2000" dirty="0" smtClean="0">
                <a:cs typeface="Arial" pitchFamily="34" charset="0"/>
              </a:rPr>
              <a:t>production.</a:t>
            </a:r>
            <a:endParaRPr lang="en-US" sz="2000" dirty="0" smtClean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34</TotalTime>
  <Words>71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Intracellular Cytokine Staining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4</cp:revision>
  <dcterms:created xsi:type="dcterms:W3CDTF">2012-04-18T21:07:47Z</dcterms:created>
  <dcterms:modified xsi:type="dcterms:W3CDTF">2012-06-22T19:56:03Z</dcterms:modified>
</cp:coreProperties>
</file>