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88" autoAdjust="0"/>
  </p:normalViewPr>
  <p:slideViewPr>
    <p:cSldViewPr snapToGrid="0">
      <p:cViewPr varScale="1">
        <p:scale>
          <a:sx n="102" d="100"/>
          <a:sy n="102" d="100"/>
        </p:scale>
        <p:origin x="-258" y="-96"/>
      </p:cViewPr>
      <p:guideLst>
        <p:guide orient="horz" pos="2160"/>
        <p:guide pos="2880"/>
      </p:guideLst>
    </p:cSldViewPr>
  </p:slideViewPr>
  <p:notesTextViewPr>
    <p:cViewPr>
      <p:scale>
        <a:sx n="100" d="100"/>
        <a:sy n="100" d="100"/>
      </p:scale>
      <p:origin x="0" y="153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42A01-F2B8-4BE4-BDA1-6036A3A14FE9}" type="datetimeFigureOut">
              <a:rPr lang="en-US" smtClean="0"/>
              <a:pPr/>
              <a:t>06/27/2012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D18287-12A3-4823-98F7-453B7A502A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iolegend.com/spectraanalyz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There are a few basic rules to follow when setting up a multicolor panel. Follow these rules to organize and optimize your results.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-Choose the brightest fluorophores that can be used on your instrument. In our Brightness Index chart, the brightest fluorophores are Brilliant Violet 421™, PE, and APC, so these should considered first.</a:t>
            </a:r>
          </a:p>
          <a:p>
            <a:r>
              <a:rPr lang="en-US" sz="1200" kern="1200" dirty="0" smtClean="0">
                <a:solidFill>
                  <a:schemeClr val="tx1"/>
                </a:solidFill>
                <a:latin typeface="+mn-lt"/>
                <a:ea typeface="+mn-ea"/>
                <a:cs typeface="+mn-cs"/>
              </a:rPr>
              <a:t>-Choose the brightest fluorophore for your least expressed protein and the dimmest fluorophore for your most highly expressed protein. To help you, we have compiled a chart to indicate the </a:t>
            </a:r>
            <a:r>
              <a:rPr lang="en-US" sz="1200" u="sng" kern="1200" dirty="0" smtClean="0">
                <a:solidFill>
                  <a:schemeClr val="tx1"/>
                </a:solidFill>
                <a:latin typeface="+mn-lt"/>
                <a:ea typeface="+mn-ea"/>
                <a:cs typeface="+mn-cs"/>
              </a:rPr>
              <a:t>expression of common surface molecules</a:t>
            </a:r>
            <a:r>
              <a:rPr lang="en-US" sz="1200" kern="1200" dirty="0" smtClean="0">
                <a:solidFill>
                  <a:schemeClr val="tx1"/>
                </a:solidFill>
                <a:latin typeface="+mn-lt"/>
                <a:ea typeface="+mn-ea"/>
                <a:cs typeface="+mn-cs"/>
              </a:rPr>
              <a:t> on blood cells. Generally, molecules like CD45, CD3, CD4, and CD8 are quite highly expressed on their target cell types and can be used quite successfully with dim fluorophores.</a:t>
            </a:r>
          </a:p>
          <a:p>
            <a:r>
              <a:rPr lang="en-US" sz="1200" kern="1200" dirty="0" smtClean="0">
                <a:solidFill>
                  <a:schemeClr val="tx1"/>
                </a:solidFill>
                <a:latin typeface="+mn-lt"/>
                <a:ea typeface="+mn-ea"/>
                <a:cs typeface="+mn-cs"/>
              </a:rPr>
              <a:t>-Choose fluorophores with emissions having the least spectral overlap. For example, although Brilliant Violet 421™ and Pacific Blue™ do not have exact the same emission spectra, they did have significant overlap, so you should generally avoid using these together. Use our </a:t>
            </a:r>
            <a:r>
              <a:rPr lang="en-US" sz="1200" u="sng" kern="1200" dirty="0" smtClean="0">
                <a:solidFill>
                  <a:schemeClr val="tx1"/>
                </a:solidFill>
                <a:latin typeface="+mn-lt"/>
                <a:ea typeface="+mn-ea"/>
                <a:cs typeface="+mn-cs"/>
                <a:hlinkClick r:id="rId3" tooltip="Fluorescence Spectra Analyzer"/>
              </a:rPr>
              <a:t>Spectra Analyzer</a:t>
            </a:r>
            <a:r>
              <a:rPr lang="en-US" sz="1200" kern="1200" dirty="0" smtClean="0">
                <a:solidFill>
                  <a:schemeClr val="tx1"/>
                </a:solidFill>
                <a:latin typeface="+mn-lt"/>
                <a:ea typeface="+mn-ea"/>
                <a:cs typeface="+mn-cs"/>
              </a:rPr>
              <a:t> to view and compare excitation and emission spectra, view laser lines, and add custom </a:t>
            </a:r>
            <a:r>
              <a:rPr lang="en-US" sz="1200" kern="1200" dirty="0" err="1" smtClean="0">
                <a:solidFill>
                  <a:schemeClr val="tx1"/>
                </a:solidFill>
                <a:latin typeface="+mn-lt"/>
                <a:ea typeface="+mn-ea"/>
                <a:cs typeface="+mn-cs"/>
              </a:rPr>
              <a:t>bandpass</a:t>
            </a:r>
            <a:r>
              <a:rPr lang="en-US" sz="1200" kern="1200" dirty="0" smtClean="0">
                <a:solidFill>
                  <a:schemeClr val="tx1"/>
                </a:solidFill>
                <a:latin typeface="+mn-lt"/>
                <a:ea typeface="+mn-ea"/>
                <a:cs typeface="+mn-cs"/>
              </a:rPr>
              <a:t> filters.</a:t>
            </a:r>
          </a:p>
          <a:p>
            <a:r>
              <a:rPr lang="en-US" sz="1200" kern="1200" dirty="0" smtClean="0">
                <a:solidFill>
                  <a:schemeClr val="tx1"/>
                </a:solidFill>
                <a:latin typeface="+mn-lt"/>
                <a:ea typeface="+mn-ea"/>
                <a:cs typeface="+mn-cs"/>
              </a:rPr>
              <a:t>-Use tandems (PE/Cy5, PE/Cy7, APC/Cy7) with caution, as they are more susceptible to degradation by light exposure and fixation. They are essential to large multicolor panels, so just use them with care to prevent light exposure and use appropriate fixation buffers and protocols.</a:t>
            </a:r>
          </a:p>
          <a:p>
            <a:r>
              <a:rPr lang="en-US" sz="1200" kern="1200" dirty="0" smtClean="0">
                <a:solidFill>
                  <a:schemeClr val="tx1"/>
                </a:solidFill>
                <a:latin typeface="+mn-lt"/>
                <a:ea typeface="+mn-ea"/>
                <a:cs typeface="+mn-cs"/>
              </a:rPr>
              <a:t>-Avoid exposing stained samples to bright light as most fluorophores are susceptible to </a:t>
            </a:r>
            <a:r>
              <a:rPr lang="en-US" sz="1200" kern="1200" dirty="0" err="1" smtClean="0">
                <a:solidFill>
                  <a:schemeClr val="tx1"/>
                </a:solidFill>
                <a:latin typeface="+mn-lt"/>
                <a:ea typeface="+mn-ea"/>
                <a:cs typeface="+mn-cs"/>
              </a:rPr>
              <a:t>photobleaching</a:t>
            </a:r>
            <a:r>
              <a:rPr lang="en-US" sz="1200" kern="1200" dirty="0" smtClean="0">
                <a:solidFill>
                  <a:schemeClr val="tx1"/>
                </a:solidFill>
                <a:latin typeface="+mn-lt"/>
                <a:ea typeface="+mn-ea"/>
                <a:cs typeface="+mn-cs"/>
              </a:rPr>
              <a:t>, causing them to lose fluorescence. This is particularly true for tandems dyes.</a:t>
            </a:r>
          </a:p>
          <a:p>
            <a:r>
              <a:rPr lang="en-US" sz="1200" kern="1200" dirty="0" smtClean="0">
                <a:solidFill>
                  <a:schemeClr val="tx1"/>
                </a:solidFill>
                <a:latin typeface="+mn-lt"/>
                <a:ea typeface="+mn-ea"/>
                <a:cs typeface="+mn-cs"/>
              </a:rPr>
              <a:t>-Avoid incubating cells in fixative for extended periods of time, as this may affect fluorescence, particularly of tandems dyes.</a:t>
            </a:r>
          </a:p>
          <a:p>
            <a:r>
              <a:rPr lang="en-US" sz="1200" kern="1200" dirty="0" smtClean="0">
                <a:solidFill>
                  <a:schemeClr val="tx1"/>
                </a:solidFill>
                <a:latin typeface="+mn-lt"/>
                <a:ea typeface="+mn-ea"/>
                <a:cs typeface="+mn-cs"/>
              </a:rPr>
              <a:t>-Use</a:t>
            </a:r>
            <a:r>
              <a:rPr lang="en-US" sz="1200" kern="1200" baseline="0" dirty="0" smtClean="0">
                <a:solidFill>
                  <a:schemeClr val="tx1"/>
                </a:solidFill>
                <a:latin typeface="+mn-lt"/>
                <a:ea typeface="+mn-ea"/>
                <a:cs typeface="+mn-cs"/>
              </a:rPr>
              <a:t> controls for your multicolor experiment: unstained cells, isotype controls of the same species, isotype, and fluorophore as your antibody, and fluorescence minus one controls.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AD18287-12A3-4823-98F7-453B7A502A1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9A492-D26A-4BD2-91C6-35C981BAF9B1}" type="datetimeFigureOut">
              <a:rPr lang="en-US" smtClean="0"/>
              <a:pPr/>
              <a:t>06/27/2012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FAC13-EBBD-4FCD-8CF5-C4D008BC7B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9A492-D26A-4BD2-91C6-35C981BAF9B1}" type="datetimeFigureOut">
              <a:rPr lang="en-US" smtClean="0"/>
              <a:pPr/>
              <a:t>06/27/2012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FAC13-EBBD-4FCD-8CF5-C4D008BC7B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wmf"/><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1161288"/>
          </a:xfrm>
          <a:prstGeom prst="rect">
            <a:avLst/>
          </a:prstGeom>
          <a:gradFill flip="none" rotWithShape="1">
            <a:gsLst>
              <a:gs pos="12000">
                <a:schemeClr val="tx1">
                  <a:lumMod val="95000"/>
                  <a:lumOff val="5000"/>
                </a:schemeClr>
              </a:gs>
              <a:gs pos="100000">
                <a:schemeClr val="accent4">
                  <a:shade val="93000"/>
                  <a:satMod val="130000"/>
                </a:schemeClr>
              </a:gs>
              <a:gs pos="100000">
                <a:schemeClr val="accent4">
                  <a:shade val="94000"/>
                  <a:satMod val="135000"/>
                </a:schemeClr>
              </a:gs>
            </a:gsLst>
            <a:lin ang="16200000" scaled="1"/>
            <a:tileRect/>
          </a:gra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15614"/>
            <a:ext cx="8229600" cy="990810"/>
          </a:xfrm>
        </p:spPr>
        <p:txBody>
          <a:bodyPr>
            <a:noAutofit/>
          </a:bodyPr>
          <a:lstStyle/>
          <a:p>
            <a:r>
              <a:rPr lang="en-US" sz="3200" dirty="0" smtClean="0">
                <a:solidFill>
                  <a:schemeClr val="bg1"/>
                </a:solidFill>
                <a:latin typeface="Myriad Pro" pitchFamily="34" charset="0"/>
              </a:rPr>
              <a:t>Simple Rules for Choosing and Using Fluorophores for Multicolor Flow Cytometry</a:t>
            </a:r>
            <a:endParaRPr lang="en-US" sz="3200" dirty="0">
              <a:solidFill>
                <a:schemeClr val="bg1"/>
              </a:solidFill>
              <a:latin typeface="Myriad Pro" pitchFamily="34" charset="0"/>
            </a:endParaRPr>
          </a:p>
        </p:txBody>
      </p:sp>
      <p:grpSp>
        <p:nvGrpSpPr>
          <p:cNvPr id="10" name="Group 9"/>
          <p:cNvGrpSpPr/>
          <p:nvPr/>
        </p:nvGrpSpPr>
        <p:grpSpPr>
          <a:xfrm>
            <a:off x="16737" y="6231317"/>
            <a:ext cx="2366665" cy="576470"/>
            <a:chOff x="16737" y="6231317"/>
            <a:chExt cx="2366665" cy="576470"/>
          </a:xfrm>
        </p:grpSpPr>
        <p:pic>
          <p:nvPicPr>
            <p:cNvPr id="5" name="Picture 4" descr="bio dude and logo transparent.png"/>
            <p:cNvPicPr>
              <a:picLocks noChangeAspect="1"/>
            </p:cNvPicPr>
            <p:nvPr/>
          </p:nvPicPr>
          <p:blipFill>
            <a:blip r:embed="rId3" cstate="print"/>
            <a:srcRect r="20139" b="21970"/>
            <a:stretch>
              <a:fillRect/>
            </a:stretch>
          </p:blipFill>
          <p:spPr>
            <a:xfrm>
              <a:off x="16737" y="6231317"/>
              <a:ext cx="2316146" cy="576470"/>
            </a:xfrm>
            <a:prstGeom prst="rect">
              <a:avLst/>
            </a:prstGeom>
          </p:spPr>
        </p:pic>
        <p:sp>
          <p:nvSpPr>
            <p:cNvPr id="9" name="TextBox 8"/>
            <p:cNvSpPr txBox="1"/>
            <p:nvPr/>
          </p:nvSpPr>
          <p:spPr>
            <a:xfrm>
              <a:off x="2081716" y="6332706"/>
              <a:ext cx="301686" cy="369332"/>
            </a:xfrm>
            <a:prstGeom prst="rect">
              <a:avLst/>
            </a:prstGeom>
            <a:noFill/>
          </p:spPr>
          <p:txBody>
            <a:bodyPr wrap="none" rtlCol="0">
              <a:spAutoFit/>
            </a:bodyPr>
            <a:lstStyle/>
            <a:p>
              <a:r>
                <a:rPr lang="en-US" dirty="0" smtClean="0">
                  <a:solidFill>
                    <a:srgbClr val="7030A0"/>
                  </a:solidFill>
                </a:rPr>
                <a:t>®</a:t>
              </a:r>
              <a:endParaRPr lang="en-US" dirty="0">
                <a:solidFill>
                  <a:srgbClr val="7030A0"/>
                </a:solidFill>
              </a:endParaRPr>
            </a:p>
          </p:txBody>
        </p:sp>
      </p:grpSp>
      <p:sp>
        <p:nvSpPr>
          <p:cNvPr id="11" name="TextBox 10"/>
          <p:cNvSpPr txBox="1"/>
          <p:nvPr/>
        </p:nvSpPr>
        <p:spPr>
          <a:xfrm>
            <a:off x="335666" y="1516284"/>
            <a:ext cx="5208607" cy="400110"/>
          </a:xfrm>
          <a:prstGeom prst="rect">
            <a:avLst/>
          </a:prstGeom>
          <a:noFill/>
        </p:spPr>
        <p:txBody>
          <a:bodyPr wrap="square" rtlCol="0">
            <a:spAutoFit/>
          </a:bodyPr>
          <a:lstStyle/>
          <a:p>
            <a:r>
              <a:rPr lang="en-US" sz="2000" dirty="0" smtClean="0"/>
              <a:t>1. Use the brightest fluorophores available.</a:t>
            </a:r>
            <a:endParaRPr lang="en-US" sz="2000" dirty="0"/>
          </a:p>
        </p:txBody>
      </p:sp>
      <p:pic>
        <p:nvPicPr>
          <p:cNvPr id="1027" name="Picture 3" descr="C:\Documents and Settings\dnguyen\Local Settings\Temporary Internet Files\Content.IE5\X82P1DLS\MC900215021[1].wmf"/>
          <p:cNvPicPr>
            <a:picLocks noChangeAspect="1" noChangeArrowheads="1"/>
          </p:cNvPicPr>
          <p:nvPr/>
        </p:nvPicPr>
        <p:blipFill>
          <a:blip r:embed="rId4" cstate="print"/>
          <a:srcRect/>
          <a:stretch>
            <a:fillRect/>
          </a:stretch>
        </p:blipFill>
        <p:spPr bwMode="auto">
          <a:xfrm>
            <a:off x="5321203" y="1285659"/>
            <a:ext cx="488766" cy="647314"/>
          </a:xfrm>
          <a:prstGeom prst="rect">
            <a:avLst/>
          </a:prstGeom>
          <a:noFill/>
          <a:effectLst>
            <a:glow rad="101600">
              <a:srgbClr val="FFFF00">
                <a:alpha val="60000"/>
              </a:srgbClr>
            </a:glow>
          </a:effectLst>
        </p:spPr>
      </p:pic>
      <p:sp>
        <p:nvSpPr>
          <p:cNvPr id="13" name="TextBox 12"/>
          <p:cNvSpPr txBox="1"/>
          <p:nvPr/>
        </p:nvSpPr>
        <p:spPr>
          <a:xfrm>
            <a:off x="326021" y="2073798"/>
            <a:ext cx="6514617" cy="707886"/>
          </a:xfrm>
          <a:prstGeom prst="rect">
            <a:avLst/>
          </a:prstGeom>
          <a:noFill/>
        </p:spPr>
        <p:txBody>
          <a:bodyPr wrap="square" rtlCol="0">
            <a:spAutoFit/>
          </a:bodyPr>
          <a:lstStyle/>
          <a:p>
            <a:pPr marL="182880" indent="-182880"/>
            <a:r>
              <a:rPr lang="en-US" sz="2000" dirty="0" smtClean="0"/>
              <a:t>2. Use the brightest </a:t>
            </a:r>
            <a:r>
              <a:rPr lang="en-US" sz="2000" dirty="0" err="1" smtClean="0"/>
              <a:t>fluors</a:t>
            </a:r>
            <a:r>
              <a:rPr lang="en-US" sz="2000" dirty="0" smtClean="0"/>
              <a:t> for lowly-expressed antigens and dim </a:t>
            </a:r>
            <a:r>
              <a:rPr lang="en-US" sz="2000" dirty="0" err="1" smtClean="0"/>
              <a:t>fluors</a:t>
            </a:r>
            <a:r>
              <a:rPr lang="en-US" sz="2000" dirty="0" smtClean="0"/>
              <a:t> for highly expressed antigens.</a:t>
            </a:r>
            <a:endParaRPr lang="en-US" sz="2000" dirty="0"/>
          </a:p>
        </p:txBody>
      </p:sp>
      <p:sp>
        <p:nvSpPr>
          <p:cNvPr id="15" name="TextBox 14"/>
          <p:cNvSpPr txBox="1"/>
          <p:nvPr/>
        </p:nvSpPr>
        <p:spPr>
          <a:xfrm>
            <a:off x="1446835" y="3673038"/>
            <a:ext cx="3507128" cy="400110"/>
          </a:xfrm>
          <a:prstGeom prst="rect">
            <a:avLst/>
          </a:prstGeom>
          <a:noFill/>
        </p:spPr>
        <p:txBody>
          <a:bodyPr wrap="square" rtlCol="0">
            <a:spAutoFit/>
          </a:bodyPr>
          <a:lstStyle/>
          <a:p>
            <a:r>
              <a:rPr lang="en-US" sz="2000" dirty="0" smtClean="0"/>
              <a:t>4. Use tandems with caution.</a:t>
            </a:r>
            <a:endParaRPr lang="en-US" sz="2000" dirty="0"/>
          </a:p>
        </p:txBody>
      </p:sp>
      <p:sp>
        <p:nvSpPr>
          <p:cNvPr id="17" name="TextBox 16"/>
          <p:cNvSpPr txBox="1"/>
          <p:nvPr/>
        </p:nvSpPr>
        <p:spPr>
          <a:xfrm>
            <a:off x="354957" y="4915387"/>
            <a:ext cx="3019064" cy="400110"/>
          </a:xfrm>
          <a:prstGeom prst="rect">
            <a:avLst/>
          </a:prstGeom>
          <a:noFill/>
        </p:spPr>
        <p:txBody>
          <a:bodyPr wrap="square" rtlCol="0">
            <a:spAutoFit/>
          </a:bodyPr>
          <a:lstStyle/>
          <a:p>
            <a:r>
              <a:rPr lang="en-US" sz="2000" dirty="0" smtClean="0"/>
              <a:t>6. Avoid over-fixing.</a:t>
            </a:r>
            <a:endParaRPr lang="en-US" sz="2000" dirty="0"/>
          </a:p>
        </p:txBody>
      </p:sp>
      <p:sp>
        <p:nvSpPr>
          <p:cNvPr id="19" name="TextBox 18"/>
          <p:cNvSpPr txBox="1"/>
          <p:nvPr/>
        </p:nvSpPr>
        <p:spPr>
          <a:xfrm>
            <a:off x="2008467" y="5571720"/>
            <a:ext cx="4942390" cy="400110"/>
          </a:xfrm>
          <a:prstGeom prst="rect">
            <a:avLst/>
          </a:prstGeom>
          <a:noFill/>
        </p:spPr>
        <p:txBody>
          <a:bodyPr wrap="square" rtlCol="0">
            <a:spAutoFit/>
          </a:bodyPr>
          <a:lstStyle/>
          <a:p>
            <a:r>
              <a:rPr lang="en-US" sz="2000" dirty="0" smtClean="0"/>
              <a:t>7. Use controls: unstained, isotype, FMO.</a:t>
            </a:r>
            <a:endParaRPr lang="en-US" sz="2000" dirty="0"/>
          </a:p>
        </p:txBody>
      </p:sp>
      <p:grpSp>
        <p:nvGrpSpPr>
          <p:cNvPr id="35" name="Group 34"/>
          <p:cNvGrpSpPr/>
          <p:nvPr/>
        </p:nvGrpSpPr>
        <p:grpSpPr>
          <a:xfrm>
            <a:off x="349169" y="2720050"/>
            <a:ext cx="6053983" cy="752355"/>
            <a:chOff x="349169" y="2720050"/>
            <a:chExt cx="6053983" cy="752355"/>
          </a:xfrm>
        </p:grpSpPr>
        <p:sp>
          <p:nvSpPr>
            <p:cNvPr id="14" name="TextBox 13"/>
            <p:cNvSpPr txBox="1"/>
            <p:nvPr/>
          </p:nvSpPr>
          <p:spPr>
            <a:xfrm>
              <a:off x="349169" y="2999776"/>
              <a:ext cx="5114081" cy="400110"/>
            </a:xfrm>
            <a:prstGeom prst="rect">
              <a:avLst/>
            </a:prstGeom>
            <a:noFill/>
          </p:spPr>
          <p:txBody>
            <a:bodyPr wrap="square" rtlCol="0">
              <a:spAutoFit/>
            </a:bodyPr>
            <a:lstStyle/>
            <a:p>
              <a:r>
                <a:rPr lang="en-US" sz="2000" dirty="0" smtClean="0"/>
                <a:t>3. Minimize spectral overlap.</a:t>
              </a:r>
              <a:endParaRPr lang="en-US" sz="2000" dirty="0"/>
            </a:p>
          </p:txBody>
        </p:sp>
        <p:pic>
          <p:nvPicPr>
            <p:cNvPr id="1028" name="Picture 4"/>
            <p:cNvPicPr>
              <a:picLocks noChangeAspect="1" noChangeArrowheads="1"/>
            </p:cNvPicPr>
            <p:nvPr/>
          </p:nvPicPr>
          <p:blipFill>
            <a:blip r:embed="rId5" cstate="print"/>
            <a:srcRect/>
            <a:stretch>
              <a:fillRect/>
            </a:stretch>
          </p:blipFill>
          <p:spPr bwMode="auto">
            <a:xfrm>
              <a:off x="3986735" y="2766350"/>
              <a:ext cx="740692" cy="706055"/>
            </a:xfrm>
            <a:prstGeom prst="rect">
              <a:avLst/>
            </a:prstGeom>
            <a:noFill/>
            <a:ln w="9525">
              <a:noFill/>
              <a:miter lim="800000"/>
              <a:headEnd/>
              <a:tailEnd/>
            </a:ln>
          </p:spPr>
        </p:pic>
        <p:cxnSp>
          <p:nvCxnSpPr>
            <p:cNvPr id="21" name="Straight Arrow Connector 20"/>
            <p:cNvCxnSpPr/>
            <p:nvPr/>
          </p:nvCxnSpPr>
          <p:spPr>
            <a:xfrm>
              <a:off x="5000263" y="3148314"/>
              <a:ext cx="324091"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6" cstate="print"/>
            <a:srcRect/>
            <a:stretch>
              <a:fillRect/>
            </a:stretch>
          </p:blipFill>
          <p:spPr bwMode="auto">
            <a:xfrm>
              <a:off x="5567021" y="2720050"/>
              <a:ext cx="836131" cy="748858"/>
            </a:xfrm>
            <a:prstGeom prst="rect">
              <a:avLst/>
            </a:prstGeom>
            <a:noFill/>
            <a:ln w="9525">
              <a:noFill/>
              <a:miter lim="800000"/>
              <a:headEnd/>
              <a:tailEnd/>
            </a:ln>
          </p:spPr>
        </p:pic>
      </p:grpSp>
      <p:grpSp>
        <p:nvGrpSpPr>
          <p:cNvPr id="32" name="Group 31"/>
          <p:cNvGrpSpPr/>
          <p:nvPr/>
        </p:nvGrpSpPr>
        <p:grpSpPr>
          <a:xfrm>
            <a:off x="7190311" y="1733768"/>
            <a:ext cx="1482436" cy="1208928"/>
            <a:chOff x="7190311" y="1733768"/>
            <a:chExt cx="1482436" cy="1208928"/>
          </a:xfrm>
        </p:grpSpPr>
        <p:sp>
          <p:nvSpPr>
            <p:cNvPr id="23" name="Isosceles Triangle 22"/>
            <p:cNvSpPr/>
            <p:nvPr/>
          </p:nvSpPr>
          <p:spPr>
            <a:xfrm flipV="1">
              <a:off x="7592988" y="1921397"/>
              <a:ext cx="173621" cy="891251"/>
            </a:xfrm>
            <a:prstGeom prst="triangle">
              <a:avLst/>
            </a:prstGeom>
            <a:gradFill flip="none" rotWithShape="1">
              <a:gsLst>
                <a:gs pos="0">
                  <a:srgbClr val="FFF200"/>
                </a:gs>
                <a:gs pos="45000">
                  <a:srgbClr val="FF7A00"/>
                </a:gs>
                <a:gs pos="70000">
                  <a:srgbClr val="FF0300"/>
                </a:gs>
                <a:gs pos="100000">
                  <a:srgbClr val="4D0808"/>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16200000">
              <a:off x="6782763" y="2141316"/>
              <a:ext cx="1184427" cy="369332"/>
            </a:xfrm>
            <a:prstGeom prst="rect">
              <a:avLst/>
            </a:prstGeom>
            <a:noFill/>
          </p:spPr>
          <p:txBody>
            <a:bodyPr wrap="none" rtlCol="0">
              <a:spAutoFit/>
            </a:bodyPr>
            <a:lstStyle/>
            <a:p>
              <a:r>
                <a:rPr lang="en-US" b="1" dirty="0" smtClean="0"/>
                <a:t>Brightness</a:t>
              </a:r>
              <a:endParaRPr lang="en-US" b="1" dirty="0"/>
            </a:p>
          </p:txBody>
        </p:sp>
        <p:sp>
          <p:nvSpPr>
            <p:cNvPr id="25" name="Isosceles Triangle 24"/>
            <p:cNvSpPr/>
            <p:nvPr/>
          </p:nvSpPr>
          <p:spPr>
            <a:xfrm>
              <a:off x="8115783" y="1923326"/>
              <a:ext cx="173621" cy="891251"/>
            </a:xfrm>
            <a:prstGeom prst="triangle">
              <a:avLst/>
            </a:prstGeom>
            <a:gradFill flip="none" rotWithShape="1">
              <a:gsLst>
                <a:gs pos="0">
                  <a:srgbClr val="FFF200"/>
                </a:gs>
                <a:gs pos="45000">
                  <a:srgbClr val="FF7A00"/>
                </a:gs>
                <a:gs pos="70000">
                  <a:srgbClr val="FF0300"/>
                </a:gs>
                <a:gs pos="100000">
                  <a:srgbClr val="4D0808"/>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5400000">
              <a:off x="7884870" y="2154820"/>
              <a:ext cx="1206421" cy="369332"/>
            </a:xfrm>
            <a:prstGeom prst="rect">
              <a:avLst/>
            </a:prstGeom>
            <a:noFill/>
          </p:spPr>
          <p:txBody>
            <a:bodyPr wrap="none" rtlCol="0">
              <a:spAutoFit/>
            </a:bodyPr>
            <a:lstStyle/>
            <a:p>
              <a:r>
                <a:rPr lang="en-US" b="1" dirty="0" smtClean="0"/>
                <a:t>Expression</a:t>
              </a:r>
              <a:endParaRPr lang="en-US" b="1" dirty="0"/>
            </a:p>
          </p:txBody>
        </p:sp>
        <p:cxnSp>
          <p:nvCxnSpPr>
            <p:cNvPr id="28" name="Straight Connector 27"/>
            <p:cNvCxnSpPr/>
            <p:nvPr/>
          </p:nvCxnSpPr>
          <p:spPr>
            <a:xfrm>
              <a:off x="7778183" y="1990844"/>
              <a:ext cx="347241"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722239" y="2721978"/>
              <a:ext cx="347241"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3003654" y="4094546"/>
            <a:ext cx="3049146" cy="674226"/>
            <a:chOff x="3003654" y="4094546"/>
            <a:chExt cx="3049146" cy="674226"/>
          </a:xfrm>
        </p:grpSpPr>
        <p:sp>
          <p:nvSpPr>
            <p:cNvPr id="16" name="TextBox 15"/>
            <p:cNvSpPr txBox="1"/>
            <p:nvPr/>
          </p:nvSpPr>
          <p:spPr>
            <a:xfrm>
              <a:off x="3003654" y="4288426"/>
              <a:ext cx="3019064" cy="400110"/>
            </a:xfrm>
            <a:prstGeom prst="rect">
              <a:avLst/>
            </a:prstGeom>
            <a:noFill/>
          </p:spPr>
          <p:txBody>
            <a:bodyPr wrap="square" rtlCol="0">
              <a:spAutoFit/>
            </a:bodyPr>
            <a:lstStyle/>
            <a:p>
              <a:r>
                <a:rPr lang="en-US" sz="2000" dirty="0" smtClean="0"/>
                <a:t>5. Avoid bright light.</a:t>
              </a:r>
              <a:endParaRPr lang="en-US" sz="2000" dirty="0"/>
            </a:p>
          </p:txBody>
        </p:sp>
        <p:pic>
          <p:nvPicPr>
            <p:cNvPr id="1031" name="Picture 7" descr="http://www.aisquared.com/email/images/cool_smiley.jpg"/>
            <p:cNvPicPr>
              <a:picLocks noChangeAspect="1" noChangeArrowheads="1"/>
            </p:cNvPicPr>
            <p:nvPr/>
          </p:nvPicPr>
          <p:blipFill>
            <a:blip r:embed="rId7" cstate="print"/>
            <a:srcRect/>
            <a:stretch>
              <a:fillRect/>
            </a:stretch>
          </p:blipFill>
          <p:spPr bwMode="auto">
            <a:xfrm>
              <a:off x="5329458" y="4094546"/>
              <a:ext cx="723342" cy="674226"/>
            </a:xfrm>
            <a:prstGeom prst="rect">
              <a:avLst/>
            </a:prstGeom>
            <a:noFill/>
          </p:spPr>
        </p:pic>
      </p:grpSp>
      <p:grpSp>
        <p:nvGrpSpPr>
          <p:cNvPr id="37" name="Group 36"/>
          <p:cNvGrpSpPr/>
          <p:nvPr/>
        </p:nvGrpSpPr>
        <p:grpSpPr>
          <a:xfrm>
            <a:off x="682906" y="3592009"/>
            <a:ext cx="578735" cy="517004"/>
            <a:chOff x="682906" y="3592009"/>
            <a:chExt cx="578735" cy="517004"/>
          </a:xfrm>
        </p:grpSpPr>
        <p:sp>
          <p:nvSpPr>
            <p:cNvPr id="33" name="Oval 32"/>
            <p:cNvSpPr/>
            <p:nvPr/>
          </p:nvSpPr>
          <p:spPr>
            <a:xfrm>
              <a:off x="682906" y="3727048"/>
              <a:ext cx="381965" cy="381965"/>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4" name="Oval 33"/>
            <p:cNvSpPr/>
            <p:nvPr/>
          </p:nvSpPr>
          <p:spPr>
            <a:xfrm>
              <a:off x="1055226" y="3592009"/>
              <a:ext cx="206415" cy="206415"/>
            </a:xfrm>
            <a:prstGeom prst="ellipse">
              <a:avLst/>
            </a:prstGeom>
            <a:effectLst>
              <a:glow rad="101600">
                <a:schemeClr val="accent2">
                  <a:satMod val="175000"/>
                  <a:alpha val="40000"/>
                </a:schemeClr>
              </a:glow>
              <a:outerShdw blurRad="40000" dist="23000" dir="5400000" rotWithShape="0">
                <a:srgbClr val="000000">
                  <a:alpha val="3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36" name="Straight Connector 35"/>
            <p:cNvCxnSpPr>
              <a:stCxn id="34" idx="3"/>
            </p:cNvCxnSpPr>
            <p:nvPr/>
          </p:nvCxnSpPr>
          <p:spPr>
            <a:xfrm flipH="1">
              <a:off x="914401" y="3768195"/>
              <a:ext cx="171054" cy="109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34" name="Picture 10" descr="C:\Documents and Settings\dnguyen\Local Settings\Temporary Internet Files\Content.IE5\X82P1DLS\MC900391200[1].wmf"/>
          <p:cNvPicPr>
            <a:picLocks noChangeAspect="1" noChangeArrowheads="1"/>
          </p:cNvPicPr>
          <p:nvPr/>
        </p:nvPicPr>
        <p:blipFill>
          <a:blip r:embed="rId8" cstate="print"/>
          <a:srcRect/>
          <a:stretch>
            <a:fillRect/>
          </a:stretch>
        </p:blipFill>
        <p:spPr bwMode="auto">
          <a:xfrm>
            <a:off x="2825087" y="4823566"/>
            <a:ext cx="328522" cy="527515"/>
          </a:xfrm>
          <a:prstGeom prst="rect">
            <a:avLst/>
          </a:prstGeom>
          <a:noFill/>
        </p:spPr>
      </p:pic>
      <p:pic>
        <p:nvPicPr>
          <p:cNvPr id="1035" name="Picture 11" descr="C:\Documents and Settings\dnguyen\Local Settings\Temporary Internet Files\Content.IE5\AKS2H3WI\MP900341717[1].jpg"/>
          <p:cNvPicPr>
            <a:picLocks noChangeAspect="1" noChangeArrowheads="1"/>
          </p:cNvPicPr>
          <p:nvPr/>
        </p:nvPicPr>
        <p:blipFill>
          <a:blip r:embed="rId9" cstate="print"/>
          <a:srcRect/>
          <a:stretch>
            <a:fillRect/>
          </a:stretch>
        </p:blipFill>
        <p:spPr bwMode="auto">
          <a:xfrm>
            <a:off x="6697707" y="5390864"/>
            <a:ext cx="625500" cy="876869"/>
          </a:xfrm>
          <a:prstGeom prst="rect">
            <a:avLst/>
          </a:prstGeom>
          <a:noFill/>
        </p:spPr>
      </p:pic>
      <p:pic>
        <p:nvPicPr>
          <p:cNvPr id="1037" name="Picture 13" descr="C:\Documents and Settings\dnguyen\Local Settings\Temporary Internet Files\Content.IE5\X82P1DLS\MP900390480[1].jpg"/>
          <p:cNvPicPr>
            <a:picLocks noChangeAspect="1" noChangeArrowheads="1"/>
          </p:cNvPicPr>
          <p:nvPr/>
        </p:nvPicPr>
        <p:blipFill>
          <a:blip r:embed="rId10" cstate="print"/>
          <a:srcRect/>
          <a:stretch>
            <a:fillRect/>
          </a:stretch>
        </p:blipFill>
        <p:spPr bwMode="auto">
          <a:xfrm>
            <a:off x="7349433" y="5394277"/>
            <a:ext cx="630368" cy="883693"/>
          </a:xfrm>
          <a:prstGeom prst="rect">
            <a:avLst/>
          </a:prstGeom>
          <a:noFill/>
        </p:spPr>
      </p:pic>
      <p:pic>
        <p:nvPicPr>
          <p:cNvPr id="1039" name="Picture 15" descr="C:\Documents and Settings\dnguyen\Local Settings\Temporary Internet Files\Content.IE5\X82P1DLS\MP900407174[1].jpg"/>
          <p:cNvPicPr>
            <a:picLocks noChangeAspect="1" noChangeArrowheads="1"/>
          </p:cNvPicPr>
          <p:nvPr/>
        </p:nvPicPr>
        <p:blipFill>
          <a:blip r:embed="rId11" cstate="print"/>
          <a:srcRect/>
          <a:stretch>
            <a:fillRect/>
          </a:stretch>
        </p:blipFill>
        <p:spPr bwMode="auto">
          <a:xfrm>
            <a:off x="8003312" y="5117911"/>
            <a:ext cx="1086096" cy="13579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1000"/>
                                        <p:tgtEl>
                                          <p:spTgt spid="35"/>
                                        </p:tgtEl>
                                      </p:cBhvr>
                                    </p:animEffect>
                                    <p:anim calcmode="lin" valueType="num">
                                      <p:cBhvr>
                                        <p:cTn id="20" dur="1000" fill="hold"/>
                                        <p:tgtEl>
                                          <p:spTgt spid="35"/>
                                        </p:tgtEl>
                                        <p:attrNameLst>
                                          <p:attrName>ppt_x</p:attrName>
                                        </p:attrNameLst>
                                      </p:cBhvr>
                                      <p:tavLst>
                                        <p:tav tm="0">
                                          <p:val>
                                            <p:strVal val="#ppt_x"/>
                                          </p:val>
                                        </p:tav>
                                        <p:tav tm="100000">
                                          <p:val>
                                            <p:strVal val="#ppt_x"/>
                                          </p:val>
                                        </p:tav>
                                      </p:tavLst>
                                    </p:anim>
                                    <p:anim calcmode="lin" valueType="num">
                                      <p:cBhvr>
                                        <p:cTn id="2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1000"/>
                                        <p:tgtEl>
                                          <p:spTgt spid="38"/>
                                        </p:tgtEl>
                                      </p:cBhvr>
                                    </p:animEffect>
                                    <p:anim calcmode="lin" valueType="num">
                                      <p:cBhvr>
                                        <p:cTn id="39" dur="1000" fill="hold"/>
                                        <p:tgtEl>
                                          <p:spTgt spid="38"/>
                                        </p:tgtEl>
                                        <p:attrNameLst>
                                          <p:attrName>ppt_x</p:attrName>
                                        </p:attrNameLst>
                                      </p:cBhvr>
                                      <p:tavLst>
                                        <p:tav tm="0">
                                          <p:val>
                                            <p:strVal val="#ppt_x"/>
                                          </p:val>
                                        </p:tav>
                                        <p:tav tm="100000">
                                          <p:val>
                                            <p:strVal val="#ppt_x"/>
                                          </p:val>
                                        </p:tav>
                                      </p:tavLst>
                                    </p:anim>
                                    <p:anim calcmode="lin" valueType="num">
                                      <p:cBhvr>
                                        <p:cTn id="4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034"/>
                                        </p:tgtEl>
                                        <p:attrNameLst>
                                          <p:attrName>style.visibility</p:attrName>
                                        </p:attrNameLst>
                                      </p:cBhvr>
                                      <p:to>
                                        <p:strVal val="visible"/>
                                      </p:to>
                                    </p:set>
                                    <p:animEffect transition="in" filter="fade">
                                      <p:cBhvr>
                                        <p:cTn id="50" dur="1000"/>
                                        <p:tgtEl>
                                          <p:spTgt spid="1034"/>
                                        </p:tgtEl>
                                      </p:cBhvr>
                                    </p:animEffect>
                                    <p:anim calcmode="lin" valueType="num">
                                      <p:cBhvr>
                                        <p:cTn id="51" dur="1000" fill="hold"/>
                                        <p:tgtEl>
                                          <p:spTgt spid="1034"/>
                                        </p:tgtEl>
                                        <p:attrNameLst>
                                          <p:attrName>ppt_x</p:attrName>
                                        </p:attrNameLst>
                                      </p:cBhvr>
                                      <p:tavLst>
                                        <p:tav tm="0">
                                          <p:val>
                                            <p:strVal val="#ppt_x"/>
                                          </p:val>
                                        </p:tav>
                                        <p:tav tm="100000">
                                          <p:val>
                                            <p:strVal val="#ppt_x"/>
                                          </p:val>
                                        </p:tav>
                                      </p:tavLst>
                                    </p:anim>
                                    <p:anim calcmode="lin" valueType="num">
                                      <p:cBhvr>
                                        <p:cTn id="52"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035"/>
                                        </p:tgtEl>
                                        <p:attrNameLst>
                                          <p:attrName>style.visibility</p:attrName>
                                        </p:attrNameLst>
                                      </p:cBhvr>
                                      <p:to>
                                        <p:strVal val="visible"/>
                                      </p:to>
                                    </p:set>
                                    <p:animEffect transition="in" filter="fade">
                                      <p:cBhvr>
                                        <p:cTn id="62" dur="1000"/>
                                        <p:tgtEl>
                                          <p:spTgt spid="1035"/>
                                        </p:tgtEl>
                                      </p:cBhvr>
                                    </p:animEffect>
                                    <p:anim calcmode="lin" valueType="num">
                                      <p:cBhvr>
                                        <p:cTn id="63" dur="1000" fill="hold"/>
                                        <p:tgtEl>
                                          <p:spTgt spid="1035"/>
                                        </p:tgtEl>
                                        <p:attrNameLst>
                                          <p:attrName>ppt_x</p:attrName>
                                        </p:attrNameLst>
                                      </p:cBhvr>
                                      <p:tavLst>
                                        <p:tav tm="0">
                                          <p:val>
                                            <p:strVal val="#ppt_x"/>
                                          </p:val>
                                        </p:tav>
                                        <p:tav tm="100000">
                                          <p:val>
                                            <p:strVal val="#ppt_x"/>
                                          </p:val>
                                        </p:tav>
                                      </p:tavLst>
                                    </p:anim>
                                    <p:anim calcmode="lin" valueType="num">
                                      <p:cBhvr>
                                        <p:cTn id="64" dur="1000" fill="hold"/>
                                        <p:tgtEl>
                                          <p:spTgt spid="1035"/>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037"/>
                                        </p:tgtEl>
                                        <p:attrNameLst>
                                          <p:attrName>style.visibility</p:attrName>
                                        </p:attrNameLst>
                                      </p:cBhvr>
                                      <p:to>
                                        <p:strVal val="visible"/>
                                      </p:to>
                                    </p:set>
                                    <p:animEffect transition="in" filter="fade">
                                      <p:cBhvr>
                                        <p:cTn id="67" dur="1000"/>
                                        <p:tgtEl>
                                          <p:spTgt spid="1037"/>
                                        </p:tgtEl>
                                      </p:cBhvr>
                                    </p:animEffect>
                                    <p:anim calcmode="lin" valueType="num">
                                      <p:cBhvr>
                                        <p:cTn id="68" dur="1000" fill="hold"/>
                                        <p:tgtEl>
                                          <p:spTgt spid="1037"/>
                                        </p:tgtEl>
                                        <p:attrNameLst>
                                          <p:attrName>ppt_x</p:attrName>
                                        </p:attrNameLst>
                                      </p:cBhvr>
                                      <p:tavLst>
                                        <p:tav tm="0">
                                          <p:val>
                                            <p:strVal val="#ppt_x"/>
                                          </p:val>
                                        </p:tav>
                                        <p:tav tm="100000">
                                          <p:val>
                                            <p:strVal val="#ppt_x"/>
                                          </p:val>
                                        </p:tav>
                                      </p:tavLst>
                                    </p:anim>
                                    <p:anim calcmode="lin" valueType="num">
                                      <p:cBhvr>
                                        <p:cTn id="69" dur="1000" fill="hold"/>
                                        <p:tgtEl>
                                          <p:spTgt spid="1037"/>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39"/>
                                        </p:tgtEl>
                                        <p:attrNameLst>
                                          <p:attrName>style.visibility</p:attrName>
                                        </p:attrNameLst>
                                      </p:cBhvr>
                                      <p:to>
                                        <p:strVal val="visible"/>
                                      </p:to>
                                    </p:set>
                                    <p:animEffect transition="in" filter="fade">
                                      <p:cBhvr>
                                        <p:cTn id="72" dur="1000"/>
                                        <p:tgtEl>
                                          <p:spTgt spid="1039"/>
                                        </p:tgtEl>
                                      </p:cBhvr>
                                    </p:animEffect>
                                    <p:anim calcmode="lin" valueType="num">
                                      <p:cBhvr>
                                        <p:cTn id="73" dur="1000" fill="hold"/>
                                        <p:tgtEl>
                                          <p:spTgt spid="1039"/>
                                        </p:tgtEl>
                                        <p:attrNameLst>
                                          <p:attrName>ppt_x</p:attrName>
                                        </p:attrNameLst>
                                      </p:cBhvr>
                                      <p:tavLst>
                                        <p:tav tm="0">
                                          <p:val>
                                            <p:strVal val="#ppt_x"/>
                                          </p:val>
                                        </p:tav>
                                        <p:tav tm="100000">
                                          <p:val>
                                            <p:strVal val="#ppt_x"/>
                                          </p:val>
                                        </p:tav>
                                      </p:tavLst>
                                    </p:anim>
                                    <p:anim calcmode="lin" valueType="num">
                                      <p:cBhvr>
                                        <p:cTn id="74"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Lst>
  </p:timing>
</p:sld>
</file>

<file path=ppt/theme/theme1.xml><?xml version="1.0" encoding="utf-8"?>
<a:theme xmlns:a="http://schemas.openxmlformats.org/drawingml/2006/main" name="BL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BL_Template1</Template>
  <TotalTime>114</TotalTime>
  <Words>172</Words>
  <Application>Microsoft Office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BL_Template1</vt:lpstr>
      <vt:lpstr>Simple Rules for Choosing and Using Fluorophores for Multicolor Flow Cytometry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Tactical Marketing Plan Winter 2010</dc:title>
  <dc:creator>Dzung Nguyen</dc:creator>
  <cp:lastModifiedBy>Dzung Nguyen</cp:lastModifiedBy>
  <cp:revision>7</cp:revision>
  <dcterms:created xsi:type="dcterms:W3CDTF">2012-04-18T21:07:47Z</dcterms:created>
  <dcterms:modified xsi:type="dcterms:W3CDTF">2012-06-27T17:40:03Z</dcterms:modified>
</cp:coreProperties>
</file>